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8" r:id="rId5"/>
    <p:sldId id="277" r:id="rId6"/>
    <p:sldId id="260" r:id="rId7"/>
    <p:sldId id="261" r:id="rId8"/>
    <p:sldId id="262" r:id="rId9"/>
    <p:sldId id="284" r:id="rId10"/>
    <p:sldId id="263" r:id="rId11"/>
    <p:sldId id="264" r:id="rId12"/>
    <p:sldId id="265" r:id="rId13"/>
    <p:sldId id="266" r:id="rId14"/>
    <p:sldId id="267" r:id="rId15"/>
    <p:sldId id="272" r:id="rId16"/>
    <p:sldId id="285" r:id="rId17"/>
    <p:sldId id="282" r:id="rId18"/>
    <p:sldId id="271" r:id="rId19"/>
    <p:sldId id="279" r:id="rId20"/>
    <p:sldId id="283" r:id="rId21"/>
    <p:sldId id="286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86BE-F372-AD76-B844-25B8F93BE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FA4D8-F123-4056-75F4-4C11FB401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F556A-B549-3349-E18E-CE302A78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99A2C-011B-34BA-A16D-13EF3325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5C926-F827-1696-867A-B55DE54A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8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7C87-F499-04BD-AF9C-21A3A228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E3A31-5DB6-CD87-208A-1EAD3E018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48875-214E-CF7B-38D5-AB466AC7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244D4-A58D-A58B-A0FC-309E87DB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B7D5-25F1-1BE4-7539-061775E2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4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4AC9A-153E-9892-E8AF-9E73D1763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C23F1-7C06-00C2-794D-AED88CCA8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71D4-3BEC-8188-0E71-5C801FE3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3421-99A3-21C0-2ED4-6B12EACA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9CB4F-84B0-9F57-DAEB-FBAA33F8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83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2A3F-CBDA-3C06-6887-D55476F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B7B2-8B2B-DC8A-1855-A5F9539E8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B538B-395E-C2C9-6498-784A65D9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F992-3E41-29F2-1D6C-B03B7545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AAE1-F33F-B42E-B9AA-A9C74E60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80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A2CC-F589-89B1-1B8E-D1BA1F1C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ACB2-0DAA-C959-420B-B21BB477E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5D8A6-93F2-7539-539C-98DF74C6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08B7-EF52-003A-8100-3DAC1665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3CB9D-53A6-FEBC-4596-6F0C32CE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90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2F09-1FEA-63D8-4AFE-D6D146B0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91FB-369D-CF95-9E74-14B62C13E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38C41-BC8B-2722-4349-163191AE1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47D2C-B6E4-F467-9106-5882B38B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7FE99-1A6C-BDAA-3B35-B6B124BE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1DC8A-747E-DE8E-97F7-D1C85BDF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D17C-F119-4592-B7E4-8C5A3F97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6BDDA-914D-A323-9421-13D6003C4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2E18-3832-9273-6410-47FFB2018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2CD0-D2BD-54C7-D005-AFC739E2C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F98ED-88B1-7CA4-903E-618CF8E13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71947-8326-964F-5DBE-26407CFE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36495-7B79-E0F9-E9AB-FB22F0D8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A3429-D8B1-FF5C-B472-27587240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05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EB80-4DBC-4749-B4B3-3D620CE7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10585-A7D7-C265-25A9-1B28634F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63530-7C63-5A33-4E3E-A8C716A4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0F213-0BEF-A035-E0B4-CB8C57C5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0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DBC53-9214-5931-129B-BCC9F09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E723E-3411-D0C0-0DA8-15317576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98F1C-C3CD-2320-7AFF-C01C4BCD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9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2CE8-45DC-4AF9-429A-629E64D0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F96E-0F40-5B14-AB36-F1D62E8D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64F90-C265-51A9-0E42-061B046FA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7AB02-323C-3646-FD5C-6338D382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00629-D315-C671-7B09-1CC80422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3593-C53E-D138-59D4-ED782D51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89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415A-C435-DB15-F6E9-33708DB9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FFF64-FAF6-7A83-A702-8AEE0E526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429E1-5DB0-784E-8C22-6D3B75A1E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8B169-70E7-101D-01F2-8428BD8F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BB26D-3347-4310-9BFF-0E58A479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5EE89-ED14-15C2-08B6-A066C584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0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23E0C-9246-76AC-7921-26639396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9621-5E82-D977-0C2C-F07D0FF13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7244-6555-7248-8F6A-42863A93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38136-BA0E-41D6-860A-816FE24629ED}" type="datetimeFigureOut">
              <a:rPr lang="en-GB" smtClean="0"/>
              <a:t>15/02/2023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48D9E-A406-63AC-DF1B-5CAE5D53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DABFA-C4D6-87DB-3EBB-E4BB756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9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ulia-petrova@github.i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370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7.png"/><Relationship Id="rId7" Type="http://schemas.openxmlformats.org/officeDocument/2006/relationships/image" Target="../media/image4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10" Type="http://schemas.openxmlformats.org/officeDocument/2006/relationships/image" Target="../media/image52.jpg"/><Relationship Id="rId4" Type="http://schemas.openxmlformats.org/officeDocument/2006/relationships/image" Target="../media/image48.png"/><Relationship Id="rId9" Type="http://schemas.openxmlformats.org/officeDocument/2006/relationships/image" Target="../media/image5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6.pn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image" Target="../media/image55.png"/><Relationship Id="rId1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9.png"/><Relationship Id="rId4" Type="http://schemas.openxmlformats.org/officeDocument/2006/relationships/image" Target="../media/image6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40.png"/><Relationship Id="rId3" Type="http://schemas.openxmlformats.org/officeDocument/2006/relationships/image" Target="../media/image67.png"/><Relationship Id="rId7" Type="http://schemas.openxmlformats.org/officeDocument/2006/relationships/image" Target="../media/image72.png"/><Relationship Id="rId12" Type="http://schemas.openxmlformats.org/officeDocument/2006/relationships/image" Target="../media/image6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620.png"/><Relationship Id="rId5" Type="http://schemas.openxmlformats.org/officeDocument/2006/relationships/image" Target="../media/image68.png"/><Relationship Id="rId10" Type="http://schemas.openxmlformats.org/officeDocument/2006/relationships/image" Target="../media/image610.png"/><Relationship Id="rId4" Type="http://schemas.openxmlformats.org/officeDocument/2006/relationships/image" Target="../media/image550.png"/><Relationship Id="rId9" Type="http://schemas.openxmlformats.org/officeDocument/2006/relationships/image" Target="../media/image74.png"/><Relationship Id="rId14" Type="http://schemas.openxmlformats.org/officeDocument/2006/relationships/image" Target="../media/image6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220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43809"/>
            <a:ext cx="12191999" cy="1577818"/>
          </a:xfrm>
        </p:spPr>
        <p:txBody>
          <a:bodyPr>
            <a:normAutofit fontScale="90000"/>
          </a:bodyPr>
          <a:lstStyle/>
          <a:p>
            <a:r>
              <a:rPr lang="en-GB" dirty="0"/>
              <a:t>Two tubes model of miscible displacement: travelling waves and normal hyperbolicity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D6D5F-79A8-46BB-9771-C62A088E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9178" y="2808514"/>
            <a:ext cx="6777460" cy="1912927"/>
          </a:xfrm>
        </p:spPr>
        <p:txBody>
          <a:bodyPr>
            <a:normAutofit/>
          </a:bodyPr>
          <a:lstStyle/>
          <a:p>
            <a:r>
              <a:rPr lang="en-GB" sz="2800" dirty="0"/>
              <a:t>Yulia Petrova</a:t>
            </a:r>
            <a:br>
              <a:rPr lang="en-GB" sz="2800" dirty="0"/>
            </a:br>
            <a:br>
              <a:rPr lang="en-GB" sz="1800" dirty="0"/>
            </a:br>
            <a:r>
              <a:rPr lang="pt-BR" sz="1800" dirty="0"/>
              <a:t>Instituto de Matemática Pura e Aplicada – </a:t>
            </a:r>
            <a:r>
              <a:rPr lang="en-GB" sz="1800" dirty="0"/>
              <a:t>IMPA</a:t>
            </a:r>
            <a:br>
              <a:rPr lang="en-GB" sz="1800" dirty="0"/>
            </a:br>
            <a:r>
              <a:rPr lang="en-GB" sz="1800" dirty="0"/>
              <a:t>Rio de Janeiro, Brazil</a:t>
            </a:r>
            <a:endParaRPr lang="ru-RU" sz="1800" dirty="0"/>
          </a:p>
          <a:p>
            <a:r>
              <a:rPr lang="en-GB" dirty="0">
                <a:hlinkClick r:id="rId2"/>
              </a:rPr>
              <a:t>yulia-petrova@github.io</a:t>
            </a:r>
            <a:r>
              <a:rPr lang="en-GB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EDB50D8-848C-2BAF-A2AE-64B2C78CCAE6}"/>
              </a:ext>
            </a:extLst>
          </p:cNvPr>
          <p:cNvSpPr txBox="1">
            <a:spLocks/>
          </p:cNvSpPr>
          <p:nvPr/>
        </p:nvSpPr>
        <p:spPr>
          <a:xfrm>
            <a:off x="-231383" y="5790868"/>
            <a:ext cx="3733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Sergey Tikhomirov</a:t>
            </a:r>
            <a:br>
              <a:rPr lang="en-GB" sz="2800" dirty="0"/>
            </a:br>
            <a:r>
              <a:rPr lang="en-GB" sz="1800" dirty="0"/>
              <a:t>University of Duisburg-Essen</a:t>
            </a:r>
            <a:br>
              <a:rPr lang="en-GB" sz="1800" dirty="0"/>
            </a:br>
            <a:r>
              <a:rPr lang="en-GB" sz="1800" dirty="0"/>
              <a:t>Germany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707FE69-521C-8264-033E-0859DCA373CE}"/>
              </a:ext>
            </a:extLst>
          </p:cNvPr>
          <p:cNvSpPr txBox="1">
            <a:spLocks/>
          </p:cNvSpPr>
          <p:nvPr/>
        </p:nvSpPr>
        <p:spPr>
          <a:xfrm>
            <a:off x="8799250" y="5790868"/>
            <a:ext cx="3733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err="1"/>
              <a:t>Yalchin</a:t>
            </a:r>
            <a:r>
              <a:rPr lang="en-GB" sz="2800" dirty="0"/>
              <a:t> </a:t>
            </a:r>
            <a:r>
              <a:rPr lang="en-GB" sz="2800" dirty="0" err="1"/>
              <a:t>Efendiev</a:t>
            </a:r>
            <a:br>
              <a:rPr lang="en-GB" sz="2800" dirty="0"/>
            </a:br>
            <a:r>
              <a:rPr lang="en-GB" sz="1800" dirty="0"/>
              <a:t>Texas A&amp;M</a:t>
            </a:r>
            <a:br>
              <a:rPr lang="en-GB" sz="1800" dirty="0"/>
            </a:br>
            <a:r>
              <a:rPr lang="en-GB" sz="1800" dirty="0"/>
              <a:t>USA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B5E90-09E0-BE8C-3540-1FC0F7E1B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638" y="3255482"/>
            <a:ext cx="2299023" cy="2439540"/>
          </a:xfrm>
          <a:prstGeom prst="rect">
            <a:avLst/>
          </a:prstGeom>
        </p:spPr>
      </p:pic>
      <p:pic>
        <p:nvPicPr>
          <p:cNvPr id="5" name="Picture 4" descr="A person in front of a chalkboard&#10;&#10;Description automatically generated with medium confidence">
            <a:extLst>
              <a:ext uri="{FF2B5EF4-FFF2-40B4-BE49-F238E27FC236}">
                <a16:creationId xmlns:a16="http://schemas.microsoft.com/office/drawing/2014/main" id="{33344BCC-E06B-5F43-86A3-D587A070A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6" y="3255482"/>
            <a:ext cx="2041872" cy="2439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9586B-F05B-DF68-15F0-E9FC9B71B1C2}"/>
              </a:ext>
            </a:extLst>
          </p:cNvPr>
          <p:cNvSpPr txBox="1"/>
          <p:nvPr/>
        </p:nvSpPr>
        <p:spPr>
          <a:xfrm>
            <a:off x="3531247" y="5795314"/>
            <a:ext cx="51295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b="0" i="0" dirty="0">
                <a:effectLst/>
                <a:latin typeface="Roboto" panose="02000000000000000000" pitchFamily="2" charset="0"/>
              </a:rPr>
              <a:t>Multiscale Analysis and Methods </a:t>
            </a:r>
          </a:p>
          <a:p>
            <a:pPr algn="ctr" fontAlgn="base"/>
            <a:r>
              <a:rPr lang="en-GB" b="0" i="0" dirty="0">
                <a:effectLst/>
                <a:latin typeface="Roboto" panose="02000000000000000000" pitchFamily="2" charset="0"/>
              </a:rPr>
              <a:t>for Quantum and Kinetic Problems</a:t>
            </a:r>
            <a:br>
              <a:rPr lang="en-GB" b="0" i="0" dirty="0">
                <a:effectLst/>
                <a:latin typeface="Roboto" panose="02000000000000000000" pitchFamily="2" charset="0"/>
              </a:rPr>
            </a:br>
            <a:r>
              <a:rPr lang="en-GB" b="0" i="0" dirty="0">
                <a:solidFill>
                  <a:srgbClr val="212529"/>
                </a:solidFill>
                <a:effectLst/>
                <a:latin typeface="Helvetica Neue"/>
              </a:rPr>
              <a:t>IMS at NUS</a:t>
            </a:r>
            <a:endParaRPr lang="en-GB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11" name="Рисунок 7">
            <a:extLst>
              <a:ext uri="{FF2B5EF4-FFF2-40B4-BE49-F238E27FC236}">
                <a16:creationId xmlns:a16="http://schemas.microsoft.com/office/drawing/2014/main" id="{78F5348F-CE11-7BAF-E6A1-586B2FB993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68" y="4697783"/>
            <a:ext cx="2041061" cy="7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 (TFE model, gravity-driven fingers)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38703-9229-3278-95DA-097C54EF2F2E}"/>
              </a:ext>
            </a:extLst>
          </p:cNvPr>
          <p:cNvSpPr txBox="1"/>
          <p:nvPr/>
        </p:nvSpPr>
        <p:spPr>
          <a:xfrm>
            <a:off x="7416077" y="1577948"/>
            <a:ext cx="392303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Including in the system cross-flow automatically creates intermediate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197736"/>
                  </p:ext>
                </p:extLst>
              </p:nvPr>
            </p:nvGraphicFramePr>
            <p:xfrm>
              <a:off x="242807" y="1028735"/>
              <a:ext cx="6727159" cy="269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715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2022+)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/>
                            <a:t>Consider</a:t>
                          </a:r>
                          <a:r>
                            <a:rPr lang="en-GB" sz="1800" baseline="0" dirty="0"/>
                            <a:t> a two-tube model with gravity.</a:t>
                          </a:r>
                          <a:br>
                            <a:rPr lang="en-GB" sz="1800" dirty="0"/>
                          </a:br>
                          <a:r>
                            <a:rPr lang="en-GB" sz="1800" dirty="0"/>
                            <a:t>Then there exists unique (up to swap)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1800" b="0" dirty="0"/>
                            <a:t> such that TFE two-tubes system has travelling waves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−1, −1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1, 1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1800" b="0" dirty="0"/>
                            <a:t> </a:t>
                          </a:r>
                        </a:p>
                        <a:p>
                          <a:pPr algn="l"/>
                          <a:r>
                            <a:rPr lang="en-GB" sz="1800" b="0" dirty="0"/>
                            <a:t>Moreover,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800" b="0" dirty="0"/>
                            <a:t>,</a:t>
                          </a:r>
                          <a:br>
                            <a:rPr lang="en-GB" sz="1800" b="0" dirty="0"/>
                          </a:b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r>
                            <a:rPr lang="en-GB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197736"/>
                  </p:ext>
                </p:extLst>
              </p:nvPr>
            </p:nvGraphicFramePr>
            <p:xfrm>
              <a:off x="242807" y="1028735"/>
              <a:ext cx="6727159" cy="269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715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2022+)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2377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0" t="-22283" r="-362" b="-5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F1660A-267D-34CA-4882-3E699AD0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" y="3790162"/>
            <a:ext cx="3903873" cy="141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7272B-1F57-65C0-1A76-910BD9D8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" y="5296088"/>
            <a:ext cx="3903875" cy="1418688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32" y="3736946"/>
            <a:ext cx="3925077" cy="294380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97D7D9-4D70-F085-7531-F09622950FC4}"/>
              </a:ext>
            </a:extLst>
          </p:cNvPr>
          <p:cNvCxnSpPr/>
          <p:nvPr/>
        </p:nvCxnSpPr>
        <p:spPr>
          <a:xfrm>
            <a:off x="998376" y="3956180"/>
            <a:ext cx="0" cy="254725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3621D2-8A26-D050-3304-CB939A00099D}"/>
              </a:ext>
            </a:extLst>
          </p:cNvPr>
          <p:cNvSpPr txBox="1"/>
          <p:nvPr/>
        </p:nvSpPr>
        <p:spPr>
          <a:xfrm>
            <a:off x="242807" y="601824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809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Travelling waves. Equations.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C3613-E2BC-FBE4-F6DD-4BFEE93E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9" y="1110506"/>
            <a:ext cx="832256" cy="38130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B17BB-F6A3-BC45-7804-94BC753B588E}"/>
                  </a:ext>
                </a:extLst>
              </p:cNvPr>
              <p:cNvSpPr txBox="1"/>
              <p:nvPr/>
            </p:nvSpPr>
            <p:spPr>
              <a:xfrm>
                <a:off x="1093096" y="3576476"/>
                <a:ext cx="4449287" cy="780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0" i="1" u="none" strike="noStrike" baseline="0" dirty="0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l-GR" sz="2000" b="0" i="1" u="none" strike="noStrike" baseline="0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sz="2000" b="0" i="1" u="none" strike="noStrike" baseline="0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GB" sz="2000" b="0" i="1" u="none" strike="noStrike" baseline="0" dirty="0" err="1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000" b="0" i="1" u="none" strike="noStrike" baseline="0" dirty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000" b="0" i="1" u="none" strike="noStrike" baseline="0" dirty="0" smtClean="0">
                          <a:latin typeface="Cambria Math" panose="02040503050406030204" pitchFamily="18" charset="0"/>
                        </a:rPr>
                        <m:t>, 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GB" sz="2000" b="0" i="1" u="none" strike="noStrike" baseline="0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B17BB-F6A3-BC45-7804-94BC753B5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96" y="3576476"/>
                <a:ext cx="4449287" cy="780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0E7D08E-92C8-D920-8A27-461EE7C0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10" y="4879340"/>
            <a:ext cx="3756740" cy="16893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893205-6D24-B39F-21FD-F5975B7ADB7D}"/>
              </a:ext>
            </a:extLst>
          </p:cNvPr>
          <p:cNvSpPr txBox="1"/>
          <p:nvPr/>
        </p:nvSpPr>
        <p:spPr>
          <a:xfrm>
            <a:off x="978534" y="1110506"/>
            <a:ext cx="223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Original system: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BAE01-CE10-45DF-C64A-E71AF8FC7DCF}"/>
              </a:ext>
            </a:extLst>
          </p:cNvPr>
          <p:cNvSpPr txBox="1"/>
          <p:nvPr/>
        </p:nvSpPr>
        <p:spPr>
          <a:xfrm>
            <a:off x="1093096" y="3170384"/>
            <a:ext cx="3121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Travelling wave ansatz: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98DA05-C5DC-858A-46A4-4169A9F23FCE}"/>
              </a:ext>
            </a:extLst>
          </p:cNvPr>
          <p:cNvSpPr txBox="1"/>
          <p:nvPr/>
        </p:nvSpPr>
        <p:spPr>
          <a:xfrm>
            <a:off x="1093096" y="4380546"/>
            <a:ext cx="1551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4d system: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480F04-DFA8-FBF4-C4D3-00748AEA28C8}"/>
              </a:ext>
            </a:extLst>
          </p:cNvPr>
          <p:cNvSpPr txBox="1"/>
          <p:nvPr/>
        </p:nvSpPr>
        <p:spPr>
          <a:xfrm>
            <a:off x="6720393" y="1110506"/>
            <a:ext cx="552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Conservation laws – 3d dynamical system: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4D7C8E-6961-0C8B-C163-22DAE3B93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766"/>
          <a:stretch/>
        </p:blipFill>
        <p:spPr>
          <a:xfrm>
            <a:off x="6770150" y="1493857"/>
            <a:ext cx="4000851" cy="1523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5F49E0-4C5F-CAD5-3DBE-1878F6223F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9" t="69691"/>
          <a:stretch/>
        </p:blipFill>
        <p:spPr>
          <a:xfrm>
            <a:off x="7489577" y="2967335"/>
            <a:ext cx="4702423" cy="46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BDD78A-B3B9-C0A2-230C-70715E77DF00}"/>
                  </a:ext>
                </a:extLst>
              </p:cNvPr>
              <p:cNvSpPr txBox="1"/>
              <p:nvPr/>
            </p:nvSpPr>
            <p:spPr>
              <a:xfrm>
                <a:off x="6786579" y="3389960"/>
                <a:ext cx="4241867" cy="901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/>
                  <a:t>Connection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en-GB" sz="2400" b="1" dirty="0"/>
                  <a:t> and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2400" b="1" dirty="0"/>
                  <a:t>:</a:t>
                </a:r>
                <a:br>
                  <a:rPr lang="en-GB" sz="2400" b="1" dirty="0"/>
                </a:br>
                <a:r>
                  <a:rPr lang="en-GB" sz="2400" b="1" dirty="0"/>
                  <a:t>(Rankine-</a:t>
                </a:r>
                <a:r>
                  <a:rPr lang="en-GB" sz="2400" b="1" dirty="0" err="1"/>
                  <a:t>Hugoniot</a:t>
                </a:r>
                <a:r>
                  <a:rPr lang="en-GB" sz="2400" b="1" dirty="0"/>
                  <a:t> condition)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BDD78A-B3B9-C0A2-230C-70715E77D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79" y="3389960"/>
                <a:ext cx="4241867" cy="901978"/>
              </a:xfrm>
              <a:prstGeom prst="rect">
                <a:avLst/>
              </a:prstGeom>
              <a:blipFill>
                <a:blip r:embed="rId8"/>
                <a:stretch>
                  <a:fillRect l="-2155" t="-676" r="-1293" b="-141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ABB6997A-F91A-437E-7014-01F9C64FB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579" y="4305843"/>
            <a:ext cx="4538519" cy="116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FCDE22-A754-A1D2-CD00-44D1E72ED937}"/>
                  </a:ext>
                </a:extLst>
              </p:cNvPr>
              <p:cNvSpPr txBox="1"/>
              <p:nvPr/>
            </p:nvSpPr>
            <p:spPr>
              <a:xfrm>
                <a:off x="6837028" y="5442063"/>
                <a:ext cx="5037559" cy="1018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400" b="1" dirty="0"/>
                  <a:t>TFE velocity model:</a:t>
                </a:r>
                <a:br>
                  <a:rPr lang="en-GB" sz="24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,       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FCDE22-A754-A1D2-CD00-44D1E72ED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028" y="5442063"/>
                <a:ext cx="5037559" cy="1018677"/>
              </a:xfrm>
              <a:prstGeom prst="rect">
                <a:avLst/>
              </a:prstGeom>
              <a:blipFill>
                <a:blip r:embed="rId10"/>
                <a:stretch>
                  <a:fillRect l="-1937" t="-4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7F6891-7341-6053-A2EC-F698BD4D36C7}"/>
                  </a:ext>
                </a:extLst>
              </p:cNvPr>
              <p:cNvSpPr txBox="1"/>
              <p:nvPr/>
            </p:nvSpPr>
            <p:spPr>
              <a:xfrm>
                <a:off x="905395" y="1609603"/>
                <a:ext cx="5538954" cy="701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7F6891-7341-6053-A2EC-F698BD4D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95" y="1609603"/>
                <a:ext cx="5538954" cy="701218"/>
              </a:xfrm>
              <a:prstGeom prst="rect">
                <a:avLst/>
              </a:prstGeom>
              <a:blipFill>
                <a:blip r:embed="rId11"/>
                <a:stretch>
                  <a:fillRect b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BA42B8-F3B2-957E-CD1D-C6B32AD8AE54}"/>
                  </a:ext>
                </a:extLst>
              </p:cNvPr>
              <p:cNvSpPr txBox="1"/>
              <p:nvPr/>
            </p:nvSpPr>
            <p:spPr>
              <a:xfrm>
                <a:off x="835567" y="2378749"/>
                <a:ext cx="5538955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BA42B8-F3B2-957E-CD1D-C6B32AD8A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67" y="2378749"/>
                <a:ext cx="5538955" cy="811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C25BCB7-52F6-E416-DCA7-48E25CCE2FD2}"/>
              </a:ext>
            </a:extLst>
          </p:cNvPr>
          <p:cNvSpPr/>
          <p:nvPr/>
        </p:nvSpPr>
        <p:spPr>
          <a:xfrm>
            <a:off x="3489798" y="2438467"/>
            <a:ext cx="2463135" cy="337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2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Travelling waves. Phase portrait.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A84E7F-8F19-2F86-A928-C52442EC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498" y="2769425"/>
            <a:ext cx="4048727" cy="3897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6C37A0-4C64-9CE7-2DC5-E31514F9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4" y="1620163"/>
            <a:ext cx="6561342" cy="14465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3680AC-9C28-F2AE-C6A0-81990FA5A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98" y="3691168"/>
            <a:ext cx="5372211" cy="506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C519CB-4E75-44DC-5EA8-4DEA721E5C3C}"/>
                  </a:ext>
                </a:extLst>
              </p:cNvPr>
              <p:cNvSpPr txBox="1"/>
              <p:nvPr/>
            </p:nvSpPr>
            <p:spPr>
              <a:xfrm>
                <a:off x="320151" y="1015294"/>
                <a:ext cx="268971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2400" dirty="0"/>
                  <a:t>get: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C519CB-4E75-44DC-5EA8-4DEA721E5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1" y="1015294"/>
                <a:ext cx="2689711" cy="477888"/>
              </a:xfrm>
              <a:prstGeom prst="rect">
                <a:avLst/>
              </a:prstGeom>
              <a:blipFill>
                <a:blip r:embed="rId5"/>
                <a:stretch>
                  <a:fillRect l="-3628" t="-8974" r="-227" b="-26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E223AE-1864-6948-6E13-BF622DA69A6E}"/>
                  </a:ext>
                </a:extLst>
              </p:cNvPr>
              <p:cNvSpPr txBox="1"/>
              <p:nvPr/>
            </p:nvSpPr>
            <p:spPr>
              <a:xfrm>
                <a:off x="6703454" y="962247"/>
                <a:ext cx="544424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For each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/>
                  <a:t> expected a travelling wave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This generates a curve of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We apply this procedure for travelling wave to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(+1, +1)</m:t>
                    </m:r>
                  </m:oMath>
                </a14:m>
                <a:r>
                  <a:rPr lang="en-GB" sz="2400" dirty="0"/>
                  <a:t> and from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(−1, −1)</m:t>
                    </m:r>
                  </m:oMath>
                </a14:m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E223AE-1864-6948-6E13-BF622DA69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454" y="962247"/>
                <a:ext cx="5444245" cy="1938992"/>
              </a:xfrm>
              <a:prstGeom prst="rect">
                <a:avLst/>
              </a:prstGeom>
              <a:blipFill>
                <a:blip r:embed="rId6"/>
                <a:stretch>
                  <a:fillRect l="-1568" t="-2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63B601-F983-8E7C-FDE9-61996B46516E}"/>
              </a:ext>
            </a:extLst>
          </p:cNvPr>
          <p:cNvSpPr txBox="1"/>
          <p:nvPr/>
        </p:nvSpPr>
        <p:spPr>
          <a:xfrm>
            <a:off x="320151" y="3165395"/>
            <a:ext cx="368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Rankine-</a:t>
            </a:r>
            <a:r>
              <a:rPr lang="en-GB" sz="2400" dirty="0" err="1"/>
              <a:t>Hugoniot</a:t>
            </a:r>
            <a:r>
              <a:rPr lang="en-GB" sz="2400" dirty="0"/>
              <a:t>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6D0CB5-51DC-27C2-8E6C-0587C4B02662}"/>
                  </a:ext>
                </a:extLst>
              </p:cNvPr>
              <p:cNvSpPr txBox="1"/>
              <p:nvPr/>
            </p:nvSpPr>
            <p:spPr>
              <a:xfrm>
                <a:off x="366898" y="4616419"/>
                <a:ext cx="474674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3d dynamical system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Fix: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or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Parameter: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6D0CB5-51DC-27C2-8E6C-0587C4B02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98" y="4616419"/>
                <a:ext cx="4746749" cy="1200329"/>
              </a:xfrm>
              <a:prstGeom prst="rect">
                <a:avLst/>
              </a:prstGeom>
              <a:blipFill>
                <a:blip r:embed="rId7"/>
                <a:stretch>
                  <a:fillRect l="-1926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41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 tubes. Invariant surface.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B480A-74BC-852A-4198-FDDA1D7E9747}"/>
              </a:ext>
            </a:extLst>
          </p:cNvPr>
          <p:cNvSpPr txBox="1"/>
          <p:nvPr/>
        </p:nvSpPr>
        <p:spPr>
          <a:xfrm>
            <a:off x="316368" y="3901687"/>
            <a:ext cx="458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There exists 2dim invariant surface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4F03B1-E076-4118-AD0A-2DEF386A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60" y="1474864"/>
            <a:ext cx="6056349" cy="13351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051748-16FE-6797-70F0-D5AEDD2F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4" y="3209272"/>
            <a:ext cx="5372211" cy="506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50B797-BD22-5567-EBA7-2F98C35C26DD}"/>
              </a:ext>
            </a:extLst>
          </p:cNvPr>
          <p:cNvSpPr txBox="1"/>
          <p:nvPr/>
        </p:nvSpPr>
        <p:spPr>
          <a:xfrm>
            <a:off x="320151" y="1015294"/>
            <a:ext cx="141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Equations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E9A45F-24D5-3435-C199-59EEFF3A9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94" y="4363352"/>
            <a:ext cx="7729483" cy="464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036B33-E52C-0E58-B40F-2FCECA3D2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87" y="5465249"/>
            <a:ext cx="3048643" cy="425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F3BBF3-8030-7845-93F6-F7034C2C119E}"/>
                  </a:ext>
                </a:extLst>
              </p:cNvPr>
              <p:cNvSpPr txBox="1"/>
              <p:nvPr/>
            </p:nvSpPr>
            <p:spPr>
              <a:xfrm>
                <a:off x="316367" y="4928412"/>
                <a:ext cx="5143452" cy="487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On all (for any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2400" dirty="0"/>
                  <a:t>) heteroclinic holds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F3BBF3-8030-7845-93F6-F7034C2C1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67" y="4928412"/>
                <a:ext cx="5143452" cy="487056"/>
              </a:xfrm>
              <a:prstGeom prst="rect">
                <a:avLst/>
              </a:prstGeom>
              <a:blipFill>
                <a:blip r:embed="rId7"/>
                <a:stretch>
                  <a:fillRect l="-1896" t="-8750" b="-23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3EAD3B9-A052-D427-622E-D8AE9EB708D2}"/>
              </a:ext>
            </a:extLst>
          </p:cNvPr>
          <p:cNvSpPr txBox="1"/>
          <p:nvPr/>
        </p:nvSpPr>
        <p:spPr>
          <a:xfrm>
            <a:off x="300260" y="6175966"/>
            <a:ext cx="702025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We have solved our “heteroclinic” problem analytically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A8DB4-DEC7-D794-FD1F-4603CC71D68E}"/>
              </a:ext>
            </a:extLst>
          </p:cNvPr>
          <p:cNvSpPr txBox="1"/>
          <p:nvPr/>
        </p:nvSpPr>
        <p:spPr>
          <a:xfrm>
            <a:off x="370935" y="2764548"/>
            <a:ext cx="2906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Travelling wave speed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67E5B9E-6CD3-8A7A-E173-F601BE5F73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4737" r="4063"/>
          <a:stretch/>
        </p:blipFill>
        <p:spPr>
          <a:xfrm>
            <a:off x="8641312" y="2435218"/>
            <a:ext cx="3234320" cy="2089286"/>
          </a:xfrm>
          <a:prstGeom prst="rect">
            <a:avLst/>
          </a:prstGeom>
        </p:spPr>
      </p:pic>
      <p:pic>
        <p:nvPicPr>
          <p:cNvPr id="9" name="Picture 8" descr="A picture containing text, umbrella, accessory&#10;&#10;Description automatically generated">
            <a:extLst>
              <a:ext uri="{FF2B5EF4-FFF2-40B4-BE49-F238E27FC236}">
                <a16:creationId xmlns:a16="http://schemas.microsoft.com/office/drawing/2014/main" id="{52BD3B0C-D3B4-C78C-D619-1214DAB165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 t="9481" r="5343" b="12619"/>
          <a:stretch/>
        </p:blipFill>
        <p:spPr>
          <a:xfrm>
            <a:off x="8453271" y="4479158"/>
            <a:ext cx="3714183" cy="2212441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1956A2A-17B0-C654-4690-FC1A6C7E391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" t="10637" b="5772"/>
          <a:stretch/>
        </p:blipFill>
        <p:spPr>
          <a:xfrm>
            <a:off x="8866368" y="307372"/>
            <a:ext cx="3025372" cy="20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Finally answer.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BA32E-975B-B040-363E-741EF4E83D59}"/>
                  </a:ext>
                </a:extLst>
              </p:cNvPr>
              <p:cNvSpPr txBox="1"/>
              <p:nvPr/>
            </p:nvSpPr>
            <p:spPr>
              <a:xfrm>
                <a:off x="6690685" y="2234966"/>
                <a:ext cx="4523418" cy="344504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GB" sz="3200" dirty="0">
                    <a:latin typeface="Cambria Math" panose="02040503050406030204" pitchFamily="18" charset="0"/>
                  </a:rPr>
                  <a:t>Speed and concentration</a:t>
                </a:r>
                <a:br>
                  <a:rPr lang="en-GB" sz="2400" i="1" dirty="0">
                    <a:latin typeface="Cambria Math" panose="02040503050406030204" pitchFamily="18" charset="0"/>
                  </a:rPr>
                </a:br>
                <a:br>
                  <a:rPr lang="en-GB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=−1/2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2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BA32E-975B-B040-363E-741EF4E8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85" y="2234966"/>
                <a:ext cx="4523418" cy="3445046"/>
              </a:xfrm>
              <a:prstGeom prst="rect">
                <a:avLst/>
              </a:prstGeom>
              <a:blipFill>
                <a:blip r:embed="rId2"/>
                <a:stretch>
                  <a:fillRect l="-3504" t="-2301" r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FFA31C5-105C-D7ED-F7A3-CE18086626A5}"/>
              </a:ext>
            </a:extLst>
          </p:cNvPr>
          <p:cNvSpPr txBox="1"/>
          <p:nvPr/>
        </p:nvSpPr>
        <p:spPr>
          <a:xfrm>
            <a:off x="327848" y="1201729"/>
            <a:ext cx="406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Admissible curves on the plane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0C2057C-F666-C12A-F1CA-94A267E18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53" y="1902875"/>
            <a:ext cx="4495343" cy="39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1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model. IPM.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/>
              <p:nvPr/>
            </p:nvSpPr>
            <p:spPr>
              <a:xfrm>
                <a:off x="176419" y="4754182"/>
                <a:ext cx="4930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Velocity model for IPM: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9" y="4754182"/>
                <a:ext cx="4930709" cy="461665"/>
              </a:xfrm>
              <a:prstGeom prst="rect">
                <a:avLst/>
              </a:prstGeom>
              <a:blipFill>
                <a:blip r:embed="rId2"/>
                <a:stretch>
                  <a:fillRect l="-1978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411" y="1243955"/>
            <a:ext cx="832256" cy="381309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B31937B-EE6C-6C21-060B-9C2648CCCDF9}"/>
              </a:ext>
            </a:extLst>
          </p:cNvPr>
          <p:cNvGrpSpPr/>
          <p:nvPr/>
        </p:nvGrpSpPr>
        <p:grpSpPr>
          <a:xfrm>
            <a:off x="133888" y="1107716"/>
            <a:ext cx="3234463" cy="1292663"/>
            <a:chOff x="5461344" y="1052354"/>
            <a:chExt cx="3234463" cy="1292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/>
                <p:nvPr/>
              </p:nvSpPr>
              <p:spPr>
                <a:xfrm>
                  <a:off x="5461344" y="1514020"/>
                  <a:ext cx="3234463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  <m:oMath xmlns:m="http://schemas.openxmlformats.org/officeDocument/2006/math"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344" y="1514020"/>
                  <a:ext cx="3234463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023987-F4DE-02B7-AD68-2BE7AE3B83A7}"/>
                </a:ext>
              </a:extLst>
            </p:cNvPr>
            <p:cNvSpPr txBox="1"/>
            <p:nvPr/>
          </p:nvSpPr>
          <p:spPr>
            <a:xfrm>
              <a:off x="5461344" y="1052354"/>
              <a:ext cx="2469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Original equations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blipFill>
                <a:blip r:embed="rId7"/>
                <a:stretch>
                  <a:fillRect l="-3968" t="-2222" r="-1031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blipFill>
                <a:blip r:embed="rId8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9169225" y="1984880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9813509" y="1967616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blipFill>
                <a:blip r:embed="rId9"/>
                <a:stretch>
                  <a:fillRect l="-3817" t="-2222" r="-99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blipFill>
                <a:blip r:embed="rId10"/>
                <a:stretch>
                  <a:fillRect l="-3817" t="-2222" r="-1068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686F6A-A0D3-8635-3ED3-42263C9A0FD3}"/>
                  </a:ext>
                </a:extLst>
              </p:cNvPr>
              <p:cNvSpPr txBox="1"/>
              <p:nvPr/>
            </p:nvSpPr>
            <p:spPr>
              <a:xfrm>
                <a:off x="8335998" y="3075950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686F6A-A0D3-8635-3ED3-42263C9A0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98" y="3075950"/>
                <a:ext cx="785600" cy="276999"/>
              </a:xfrm>
              <a:prstGeom prst="rect">
                <a:avLst/>
              </a:prstGeom>
              <a:blipFill>
                <a:blip r:embed="rId11"/>
                <a:stretch>
                  <a:fillRect l="-6977" t="-4444" r="-1007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5993A-A73A-1C19-50C0-33321DDF760D}"/>
                  </a:ext>
                </a:extLst>
              </p:cNvPr>
              <p:cNvSpPr txBox="1"/>
              <p:nvPr/>
            </p:nvSpPr>
            <p:spPr>
              <a:xfrm>
                <a:off x="9923667" y="3075950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5993A-A73A-1C19-50C0-33321DDF7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67" y="3075950"/>
                <a:ext cx="790922" cy="276999"/>
              </a:xfrm>
              <a:prstGeom prst="rect">
                <a:avLst/>
              </a:prstGeom>
              <a:blipFill>
                <a:blip r:embed="rId12"/>
                <a:stretch>
                  <a:fillRect l="-6923" t="-4444" r="-100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1C344D-551F-AE1C-7493-57129D48908C}"/>
                  </a:ext>
                </a:extLst>
              </p:cNvPr>
              <p:cNvSpPr txBox="1"/>
              <p:nvPr/>
            </p:nvSpPr>
            <p:spPr>
              <a:xfrm>
                <a:off x="77719" y="2599699"/>
                <a:ext cx="6935887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1C344D-551F-AE1C-7493-57129D48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9" y="2599699"/>
                <a:ext cx="6935887" cy="904222"/>
              </a:xfrm>
              <a:prstGeom prst="rect">
                <a:avLst/>
              </a:prstGeom>
              <a:blipFill>
                <a:blip r:embed="rId13"/>
                <a:stretch>
                  <a:fillRect b="-26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15F282-9BB5-262F-57DA-5CC909581DB3}"/>
                  </a:ext>
                </a:extLst>
              </p:cNvPr>
              <p:cNvSpPr txBox="1"/>
              <p:nvPr/>
            </p:nvSpPr>
            <p:spPr>
              <a:xfrm>
                <a:off x="0" y="3677401"/>
                <a:ext cx="6850399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15F282-9BB5-262F-57DA-5CC90958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77401"/>
                <a:ext cx="6850399" cy="10515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62E09-D127-E0C5-6922-04CCB44383D3}"/>
                  </a:ext>
                </a:extLst>
              </p:cNvPr>
              <p:cNvSpPr txBox="1"/>
              <p:nvPr/>
            </p:nvSpPr>
            <p:spPr>
              <a:xfrm>
                <a:off x="176419" y="5288618"/>
                <a:ext cx="10016973" cy="1108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(Darcy’s law in each tube)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,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</a:t>
                </a:r>
                <a:br>
                  <a:rPr lang="en-GB" sz="2400" dirty="0"/>
                </a:br>
                <a:endParaRPr lang="en-GB" sz="800" dirty="0"/>
              </a:p>
              <a:p>
                <a:r>
                  <a:rPr lang="en-GB" sz="2400" dirty="0"/>
                  <a:t>(Darcy’s law between tubes)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GB" sz="2400" dirty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400" dirty="0"/>
                  <a:t>    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62E09-D127-E0C5-6922-04CCB4438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9" y="5288618"/>
                <a:ext cx="10016973" cy="1108188"/>
              </a:xfrm>
              <a:prstGeom prst="rect">
                <a:avLst/>
              </a:prstGeom>
              <a:blipFill>
                <a:blip r:embed="rId15"/>
                <a:stretch>
                  <a:fillRect l="-974" t="-3867" b="-5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41D4F7-3E19-65F1-C751-82740C4A26C0}"/>
                  </a:ext>
                </a:extLst>
              </p:cNvPr>
              <p:cNvSpPr txBox="1"/>
              <p:nvPr/>
            </p:nvSpPr>
            <p:spPr>
              <a:xfrm>
                <a:off x="3048000" y="6368368"/>
                <a:ext cx="48971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Parameter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– distance between tubes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41D4F7-3E19-65F1-C751-82740C4A2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368368"/>
                <a:ext cx="4897120" cy="461665"/>
              </a:xfrm>
              <a:prstGeom prst="rect">
                <a:avLst/>
              </a:prstGeom>
              <a:blipFill>
                <a:blip r:embed="rId17"/>
                <a:stretch>
                  <a:fillRect l="-1868" t="-10667" r="-1868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F0766D7-8860-2815-D5FA-F1CD2879946F}"/>
              </a:ext>
            </a:extLst>
          </p:cNvPr>
          <p:cNvSpPr/>
          <p:nvPr/>
        </p:nvSpPr>
        <p:spPr>
          <a:xfrm>
            <a:off x="3094948" y="6397173"/>
            <a:ext cx="4850172" cy="384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71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5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 (IPM model, gravity-driven fingers)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38703-9229-3278-95DA-097C54EF2F2E}"/>
              </a:ext>
            </a:extLst>
          </p:cNvPr>
          <p:cNvSpPr txBox="1"/>
          <p:nvPr/>
        </p:nvSpPr>
        <p:spPr>
          <a:xfrm>
            <a:off x="7414032" y="2482120"/>
            <a:ext cx="442651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Main technical ingredient: geometric singular perturbation theory and normal hyperbolicity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5818835"/>
                  </p:ext>
                </p:extLst>
              </p:nvPr>
            </p:nvGraphicFramePr>
            <p:xfrm>
              <a:off x="242807" y="1028735"/>
              <a:ext cx="6727159" cy="2476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715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Conjecture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2022+)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/>
                            <a:t>Consider</a:t>
                          </a:r>
                          <a:r>
                            <a:rPr lang="en-GB" sz="1800" baseline="0" dirty="0"/>
                            <a:t> a two-tube model with gravity.</a:t>
                          </a:r>
                          <a:br>
                            <a:rPr lang="en-GB" sz="1800" dirty="0"/>
                          </a:br>
                          <a:r>
                            <a:rPr lang="en-GB" sz="1800" dirty="0"/>
                            <a:t>For</a:t>
                          </a:r>
                          <a:r>
                            <a:rPr lang="en-GB" sz="1800" baseline="0" dirty="0"/>
                            <a:t> small enough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0" i="1" baseline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800" b="0" i="1" baseline="0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GB" sz="1800" dirty="0"/>
                            <a:t>there exists unique (up to swap)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1800" b="0" dirty="0"/>
                            <a:t> such that IPM two-tubes system has travelling waves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−1, −1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,(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  <m:sSubSup>
                                    <m:sSub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1, 1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1800" b="0" dirty="0"/>
                            <a:t> </a:t>
                          </a:r>
                        </a:p>
                        <a:p>
                          <a:pPr algn="l"/>
                          <a:r>
                            <a:rPr lang="en-GB" sz="1800" b="0" dirty="0"/>
                            <a:t>Moreover,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1800" b="0" dirty="0"/>
                            <a:t>        as     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→0.</m:t>
                              </m:r>
                            </m:oMath>
                          </a14:m>
                          <a:br>
                            <a:rPr lang="en-GB" sz="1800" b="0" dirty="0"/>
                          </a:b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oMath>
                          </a14:m>
                          <a:r>
                            <a:rPr lang="en-GB" sz="1800" b="0" dirty="0"/>
                            <a:t> as     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oMath>
                          </a14:m>
                          <a:r>
                            <a:rPr lang="en-GB" sz="1800" b="0" dirty="0"/>
                            <a:t>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5818835"/>
                  </p:ext>
                </p:extLst>
              </p:nvPr>
            </p:nvGraphicFramePr>
            <p:xfrm>
              <a:off x="242807" y="1028735"/>
              <a:ext cx="6727159" cy="2476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715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Conjecture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2022+)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01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0" t="-24699" r="-362" b="-51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F1660A-267D-34CA-4882-3E699AD0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" y="3790162"/>
            <a:ext cx="3903873" cy="141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7272B-1F57-65C0-1A76-910BD9D8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" y="5296088"/>
            <a:ext cx="3903875" cy="1418688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32" y="3736946"/>
            <a:ext cx="3925077" cy="294380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97D7D9-4D70-F085-7531-F09622950FC4}"/>
              </a:ext>
            </a:extLst>
          </p:cNvPr>
          <p:cNvCxnSpPr/>
          <p:nvPr/>
        </p:nvCxnSpPr>
        <p:spPr>
          <a:xfrm>
            <a:off x="998376" y="3956180"/>
            <a:ext cx="0" cy="254725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3621D2-8A26-D050-3304-CB939A00099D}"/>
              </a:ext>
            </a:extLst>
          </p:cNvPr>
          <p:cNvSpPr txBox="1"/>
          <p:nvPr/>
        </p:nvSpPr>
        <p:spPr>
          <a:xfrm>
            <a:off x="242807" y="601824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E6061-EFAA-5E14-09C3-33BE9C730646}"/>
                  </a:ext>
                </a:extLst>
              </p:cNvPr>
              <p:cNvSpPr txBox="1"/>
              <p:nvPr/>
            </p:nvSpPr>
            <p:spPr>
              <a:xfrm>
                <a:off x="7414031" y="1517078"/>
                <a:ext cx="4426516" cy="6463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: travelling wave </a:t>
                </a:r>
                <a:r>
                  <a:rPr lang="en-GB" dirty="0" err="1"/>
                  <a:t>dyn</a:t>
                </a:r>
                <a:r>
                  <a:rPr lang="en-GB" dirty="0"/>
                  <a:t> system for IPM coincides with the system for TFE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E6061-EFAA-5E14-09C3-33BE9C730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31" y="1517078"/>
                <a:ext cx="4426516" cy="646331"/>
              </a:xfrm>
              <a:prstGeom prst="rect">
                <a:avLst/>
              </a:prstGeom>
              <a:blipFill>
                <a:blip r:embed="rId6"/>
                <a:stretch>
                  <a:fillRect l="-962" t="-4630" b="-129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0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What’s next?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/>
              <p:nvPr/>
            </p:nvSpPr>
            <p:spPr>
              <a:xfrm>
                <a:off x="97951" y="962247"/>
                <a:ext cx="866349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/>
                  <a:t>How to obtain similar results for “viscous” model?</a:t>
                </a:r>
                <a:br>
                  <a:rPr lang="en-GB" sz="2400" dirty="0"/>
                </a:br>
                <a:endParaRPr lang="en-GB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/>
                  <a:t>Does the n-tube model posses a system of n travelling waves? How to determine their constant states?</a:t>
                </a:r>
                <a:br>
                  <a:rPr lang="en-GB" sz="2400" dirty="0"/>
                </a:br>
                <a:r>
                  <a:rPr lang="en-GB" sz="2400" dirty="0"/>
                  <a:t>Can we go to the limit as the number of tubes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GB" sz="2400" dirty="0"/>
              </a:p>
              <a:p>
                <a:pPr marL="342900" indent="-342900">
                  <a:buFont typeface="+mj-lt"/>
                  <a:buAutoNum type="arabicPeriod"/>
                </a:pPr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1" y="962247"/>
                <a:ext cx="8663493" cy="2677656"/>
              </a:xfrm>
              <a:prstGeom prst="rect">
                <a:avLst/>
              </a:prstGeom>
              <a:blipFill>
                <a:blip r:embed="rId4"/>
                <a:stretch>
                  <a:fillRect l="-1126" t="-20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eaks1 (2)">
            <a:hlinkClick r:id="" action="ppaction://media"/>
            <a:extLst>
              <a:ext uri="{FF2B5EF4-FFF2-40B4-BE49-F238E27FC236}">
                <a16:creationId xmlns:a16="http://schemas.microsoft.com/office/drawing/2014/main" id="{C1100FD8-DD8D-0FF1-18B0-7F1BAFDF97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0597" y="2819906"/>
            <a:ext cx="5209953" cy="39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0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What’s next?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/>
              <p:nvPr/>
            </p:nvSpPr>
            <p:spPr>
              <a:xfrm>
                <a:off x="97952" y="1150993"/>
                <a:ext cx="10094564" cy="366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Otto-Menon suggested that </a:t>
                </a:r>
                <a:br>
                  <a:rPr lang="en-GB" sz="2400" dirty="0"/>
                </a:br>
                <a:r>
                  <a:rPr lang="en-GB" sz="2400" dirty="0"/>
                  <a:t>after time t fingers have length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∼</m:t>
                    </m:r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GB" sz="2400" dirty="0"/>
                  <a:t> </a:t>
                </a:r>
                <a:br>
                  <a:rPr lang="en-GB" sz="2400" dirty="0"/>
                </a:br>
                <a:r>
                  <a:rPr lang="en-GB" sz="2400" dirty="0"/>
                  <a:t>What is the mechanism of merging of fingers?</a:t>
                </a:r>
                <a:br>
                  <a:rPr lang="en-GB" sz="2400" dirty="0"/>
                </a:br>
                <a:br>
                  <a:rPr lang="en-GB" sz="2400" dirty="0"/>
                </a:br>
                <a:r>
                  <a:rPr lang="en-GB" sz="2400" dirty="0"/>
                  <a:t>4-tubes model. What is more stable: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Two thin fingers?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One thick finger?</a:t>
                </a: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GB" sz="2400" dirty="0"/>
                  <a:t>TFE as a limit of IPM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?</a:t>
                </a:r>
                <a:br>
                  <a:rPr lang="en-GB" sz="2400" dirty="0"/>
                </a:br>
                <a:r>
                  <a:rPr lang="en-GB" sz="2400" dirty="0"/>
                  <a:t>Can we use the connection to prove the linear growth in IPM?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2" y="1150993"/>
                <a:ext cx="10094564" cy="3668440"/>
              </a:xfrm>
              <a:prstGeom prst="rect">
                <a:avLst/>
              </a:prstGeom>
              <a:blipFill>
                <a:blip r:embed="rId2"/>
                <a:stretch>
                  <a:fillRect l="-966" t="-1495" b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31D8CA1C-0FD7-C7B1-A468-9592C1E28332}"/>
              </a:ext>
            </a:extLst>
          </p:cNvPr>
          <p:cNvSpPr/>
          <p:nvPr/>
        </p:nvSpPr>
        <p:spPr>
          <a:xfrm>
            <a:off x="5123214" y="5662859"/>
            <a:ext cx="110963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8">
                <a:extLst>
                  <a:ext uri="{FF2B5EF4-FFF2-40B4-BE49-F238E27FC236}">
                    <a16:creationId xmlns:a16="http://schemas.microsoft.com/office/drawing/2014/main" id="{746C1AF9-2743-74AE-8B5A-074D18BA80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203393"/>
                  </p:ext>
                </p:extLst>
              </p:nvPr>
            </p:nvGraphicFramePr>
            <p:xfrm>
              <a:off x="477148" y="4907696"/>
              <a:ext cx="4471100" cy="17821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1100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 err="1"/>
                            <a:t>Peaceman</a:t>
                          </a:r>
                          <a:r>
                            <a:rPr lang="en-GB" sz="2000" dirty="0"/>
                            <a:t>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𝑑𝑖𝑣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−(0,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8">
                <a:extLst>
                  <a:ext uri="{FF2B5EF4-FFF2-40B4-BE49-F238E27FC236}">
                    <a16:creationId xmlns:a16="http://schemas.microsoft.com/office/drawing/2014/main" id="{746C1AF9-2743-74AE-8B5A-074D18BA80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203393"/>
                  </p:ext>
                </p:extLst>
              </p:nvPr>
            </p:nvGraphicFramePr>
            <p:xfrm>
              <a:off x="477148" y="4907696"/>
              <a:ext cx="4471100" cy="17821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1100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 err="1"/>
                            <a:t>Peaceman</a:t>
                          </a:r>
                          <a:r>
                            <a:rPr lang="en-GB" sz="2000" dirty="0"/>
                            <a:t>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13858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6" t="-30702" r="-545" b="-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1E69A994-7A8B-6389-A341-DF958ED15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959478"/>
                  </p:ext>
                </p:extLst>
              </p:nvPr>
            </p:nvGraphicFramePr>
            <p:xfrm>
              <a:off x="6407815" y="4893403"/>
              <a:ext cx="3535679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5679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TFE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𝑑𝑖𝑣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br>
                            <a:rPr lang="en-GB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a:br>
                          <a:r>
                            <a:rPr lang="en-GB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 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GB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1E69A994-7A8B-6389-A341-DF958ED15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959478"/>
                  </p:ext>
                </p:extLst>
              </p:nvPr>
            </p:nvGraphicFramePr>
            <p:xfrm>
              <a:off x="6407815" y="4893403"/>
              <a:ext cx="3535679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5679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TFE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2" t="-32407" r="-688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5A675AFF-F379-4F79-A30E-D12216347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407" y="1081627"/>
            <a:ext cx="832256" cy="32189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9F203B-3DF6-DEF3-C85F-3BCC975BC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952" y="1081626"/>
            <a:ext cx="832256" cy="32189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A7F618-C39C-11EB-A88E-47778D7C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702" y="1081625"/>
            <a:ext cx="832256" cy="321899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689DBBA-4392-0494-BE96-CEE353321A66}"/>
              </a:ext>
            </a:extLst>
          </p:cNvPr>
          <p:cNvSpPr/>
          <p:nvPr/>
        </p:nvSpPr>
        <p:spPr>
          <a:xfrm>
            <a:off x="7088178" y="1034220"/>
            <a:ext cx="996380" cy="28694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B6FDD6-C8F0-6BBF-F03E-0289A3B1A874}"/>
              </a:ext>
            </a:extLst>
          </p:cNvPr>
          <p:cNvSpPr/>
          <p:nvPr/>
        </p:nvSpPr>
        <p:spPr>
          <a:xfrm>
            <a:off x="8359892" y="1034220"/>
            <a:ext cx="996380" cy="9689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991BC6C-940C-9034-DB23-5597D6A21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769" y="1119681"/>
            <a:ext cx="832256" cy="32189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B191F4-1227-C2FF-BB1E-9DF1892B8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9314" y="1119680"/>
            <a:ext cx="832256" cy="32189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B03968-CA24-01F1-7AD4-4DF73EC89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064" y="1119679"/>
            <a:ext cx="832256" cy="321899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8CA6E4-51F7-8A5B-8F85-13142F7C507E}"/>
              </a:ext>
            </a:extLst>
          </p:cNvPr>
          <p:cNvSpPr/>
          <p:nvPr/>
        </p:nvSpPr>
        <p:spPr>
          <a:xfrm>
            <a:off x="9854540" y="1072274"/>
            <a:ext cx="338235" cy="2869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114B28-1BB9-A046-F3B5-221B909E940D}"/>
              </a:ext>
            </a:extLst>
          </p:cNvPr>
          <p:cNvSpPr/>
          <p:nvPr/>
        </p:nvSpPr>
        <p:spPr>
          <a:xfrm>
            <a:off x="10593152" y="1081625"/>
            <a:ext cx="294332" cy="9689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61596A-2A89-137C-E925-5BAD950678C4}"/>
              </a:ext>
            </a:extLst>
          </p:cNvPr>
          <p:cNvSpPr/>
          <p:nvPr/>
        </p:nvSpPr>
        <p:spPr>
          <a:xfrm>
            <a:off x="11154661" y="1079636"/>
            <a:ext cx="338235" cy="2869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07825D-8CE0-DA52-0E89-6AA58419737B}"/>
              </a:ext>
            </a:extLst>
          </p:cNvPr>
          <p:cNvSpPr/>
          <p:nvPr/>
        </p:nvSpPr>
        <p:spPr>
          <a:xfrm>
            <a:off x="11767150" y="1088987"/>
            <a:ext cx="294332" cy="9689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051BDCD-7843-0C98-B944-FFC7DDC6BC3F}"/>
                  </a:ext>
                </a:extLst>
              </p:cNvPr>
              <p:cNvSpPr txBox="1"/>
              <p:nvPr/>
            </p:nvSpPr>
            <p:spPr>
              <a:xfrm>
                <a:off x="5193962" y="4990239"/>
                <a:ext cx="995955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051BDCD-7843-0C98-B944-FFC7DDC6B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962" y="4990239"/>
                <a:ext cx="995955" cy="6726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51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12516" y="1222450"/>
            <a:ext cx="1113484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Own works: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Bakharev</a:t>
            </a:r>
            <a:r>
              <a:rPr lang="en-GB" dirty="0"/>
              <a:t>, F., </a:t>
            </a:r>
            <a:r>
              <a:rPr lang="en-GB" dirty="0" err="1"/>
              <a:t>Enin</a:t>
            </a:r>
            <a:r>
              <a:rPr lang="en-GB" dirty="0"/>
              <a:t>, A., </a:t>
            </a:r>
            <a:r>
              <a:rPr lang="en-GB" dirty="0" err="1"/>
              <a:t>Groman</a:t>
            </a:r>
            <a:r>
              <a:rPr lang="en-GB" dirty="0"/>
              <a:t>, A., </a:t>
            </a:r>
            <a:r>
              <a:rPr lang="en-GB" dirty="0" err="1"/>
              <a:t>Kalyuzhnyuk</a:t>
            </a:r>
            <a:r>
              <a:rPr lang="en-GB" dirty="0"/>
              <a:t>, A., </a:t>
            </a:r>
            <a:r>
              <a:rPr lang="en-GB" dirty="0" err="1"/>
              <a:t>Matveenko</a:t>
            </a:r>
            <a:r>
              <a:rPr lang="en-GB" dirty="0"/>
              <a:t>, S., Petrova, Y., </a:t>
            </a:r>
            <a:r>
              <a:rPr lang="en-GB" dirty="0" err="1"/>
              <a:t>Starkov</a:t>
            </a:r>
            <a:r>
              <a:rPr lang="en-GB" dirty="0"/>
              <a:t>, I. and </a:t>
            </a:r>
            <a:r>
              <a:rPr lang="en-GB" dirty="0" err="1"/>
              <a:t>Tikhomirov</a:t>
            </a:r>
            <a:r>
              <a:rPr lang="en-GB" dirty="0"/>
              <a:t>, S., 2022. Velocity of viscous fingers in miscible displacement: Comparison with analytical models. Journal of Computational and Applied Mathematics, 402, p.113808.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Efendiev</a:t>
            </a:r>
            <a:r>
              <a:rPr lang="en-GB" dirty="0"/>
              <a:t> </a:t>
            </a:r>
            <a:r>
              <a:rPr lang="en-GB" dirty="0" err="1"/>
              <a:t>Ya</a:t>
            </a:r>
            <a:r>
              <a:rPr lang="en-GB" dirty="0"/>
              <a:t>., Petrova Yu., </a:t>
            </a:r>
            <a:r>
              <a:rPr lang="en-GB" dirty="0" err="1"/>
              <a:t>Tikhomirov</a:t>
            </a:r>
            <a:r>
              <a:rPr lang="en-GB" dirty="0"/>
              <a:t> S., 2022+, A cascade of two travelling waves in a two-tube model of gravitational fingering. In preparation.</a:t>
            </a:r>
          </a:p>
          <a:p>
            <a:endParaRPr lang="en-GB" dirty="0"/>
          </a:p>
          <a:p>
            <a:r>
              <a:rPr lang="en-GB" b="1" dirty="0"/>
              <a:t>Other references: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Dynamics of viscous fingering: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Nijjer</a:t>
            </a:r>
            <a:r>
              <a:rPr lang="en-GB" dirty="0"/>
              <a:t> J., Hewitt D., and Neufeld J. The dynamics of miscible viscous fingering from onset to shutdown. Journal of Fluid Mechanics 837 (2018): 520-545.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2006. Diffusive slowdown in miscible viscous fingering. Communications in Mathematical Sciences, 4(1), pp.267-273.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2005. Dynamic scaling in miscible viscous fingering. Communications in mathematical physics, 257, pp.303-317.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Homsy</a:t>
            </a:r>
            <a:r>
              <a:rPr lang="en-GB" dirty="0"/>
              <a:t>, G.M., 1987. Viscous fingering in porous media. Annual review of fluid mechanics, 19(1), pp.271-311.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93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General phenomenon</a:t>
            </a:r>
          </a:p>
          <a:p>
            <a:pPr lvl="1"/>
            <a:r>
              <a:rPr lang="en-GB" dirty="0"/>
              <a:t>Viscous fingers</a:t>
            </a:r>
          </a:p>
          <a:p>
            <a:pPr lvl="1"/>
            <a:r>
              <a:rPr lang="en-GB" dirty="0"/>
              <a:t>Gravitational fingers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Motivation of the statement of the problem</a:t>
            </a:r>
          </a:p>
          <a:p>
            <a:pPr lvl="1"/>
            <a:r>
              <a:rPr lang="en-GB" dirty="0"/>
              <a:t>Why we believe that our setting is important</a:t>
            </a:r>
          </a:p>
          <a:p>
            <a:pPr lvl="1"/>
            <a:r>
              <a:rPr lang="en-GB" dirty="0"/>
              <a:t>Introduce the “toy model”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Theorem and Conjectures</a:t>
            </a:r>
          </a:p>
        </p:txBody>
      </p:sp>
      <p:pic>
        <p:nvPicPr>
          <p:cNvPr id="5" name="Picture 4" descr="A picture containing text">
            <a:extLst>
              <a:ext uri="{FF2B5EF4-FFF2-40B4-BE49-F238E27FC236}">
                <a16:creationId xmlns:a16="http://schemas.microsoft.com/office/drawing/2014/main" id="{630F0A27-4B10-736E-3923-53228B55F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E4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9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12516" y="1051000"/>
            <a:ext cx="1113484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Well-</a:t>
            </a:r>
            <a:r>
              <a:rPr lang="en-GB" b="1" dirty="0" err="1"/>
              <a:t>posedness</a:t>
            </a:r>
            <a:r>
              <a:rPr lang="en-GB" b="1" dirty="0"/>
              <a:t> for IPM: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Kiselev, A. and Yao, Y., 2023. Small scale formations in the incompressible porous media equation. Archive for Rational Mechanics and Analysis, 247(1), p.1.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A. Castro, D. Cordoba and D. Lear, Global existence of quasi-stratified solutions for the confined IPM equation, Arch. Ration. Mech. Anal. 232 (2019), no. 1, 437–471.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T. </a:t>
            </a:r>
            <a:r>
              <a:rPr lang="en-GB" dirty="0" err="1"/>
              <a:t>Elgindi</a:t>
            </a:r>
            <a:r>
              <a:rPr lang="en-GB" dirty="0"/>
              <a:t>, On the asymptotic stability of stationary solutions of the inviscid incompressible porous medium equation, Arch. Ration. Mech. Anal. 225 (2017), no. 2, 573–599.</a:t>
            </a:r>
          </a:p>
          <a:p>
            <a:endParaRPr lang="en-GB" dirty="0"/>
          </a:p>
          <a:p>
            <a:r>
              <a:rPr lang="en-GB" b="1" dirty="0"/>
              <a:t>Non-uniqueness for IPM: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D. Cordoba, D. </a:t>
            </a:r>
            <a:r>
              <a:rPr lang="en-GB" dirty="0" err="1"/>
              <a:t>Faraco</a:t>
            </a:r>
            <a:r>
              <a:rPr lang="en-GB" dirty="0"/>
              <a:t> and F. Gancedo, Lack of uniqueness for weak solutions of the incompressible porous media equation, Arch. Ration. Mech. Anal. 200 (2011), no. 3, 725–746.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Shvydkoy</a:t>
            </a:r>
            <a:r>
              <a:rPr lang="en-GB" dirty="0"/>
              <a:t>, R.: Convex integration for a class of active scalar equations. J. Am. Math. Soc. 24(4), 1159–1174 (2011).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L. </a:t>
            </a:r>
            <a:r>
              <a:rPr lang="en-GB" dirty="0" err="1"/>
              <a:t>Szekelyhidi</a:t>
            </a:r>
            <a:r>
              <a:rPr lang="en-GB" dirty="0"/>
              <a:t>, Jr. Relaxation of the incompressible porous media equation, Ann. Sci. de </a:t>
            </a:r>
            <a:r>
              <a:rPr lang="en-GB" dirty="0" err="1"/>
              <a:t>l’Ecole</a:t>
            </a:r>
            <a:r>
              <a:rPr lang="en-GB" dirty="0"/>
              <a:t> Norm. </a:t>
            </a:r>
            <a:r>
              <a:rPr lang="en-GB" dirty="0" err="1"/>
              <a:t>Superieure</a:t>
            </a:r>
            <a:r>
              <a:rPr lang="en-GB" dirty="0"/>
              <a:t> (4) 45 (2012), no. 3, 491–509.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b="1" dirty="0"/>
              <a:t>Related: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 err="1"/>
              <a:t>Chemetov</a:t>
            </a:r>
            <a:r>
              <a:rPr lang="en-GB" dirty="0"/>
              <a:t>, N. and Neves, W., 2013. The generalized Buckley–Leverett system: solvability. Archive for Rational Mechanics and Analysis, 208, pp.1-24.</a:t>
            </a:r>
          </a:p>
          <a:p>
            <a:pPr marL="342900" indent="-342900">
              <a:buAutoNum type="arabicPeriod"/>
            </a:pPr>
            <a:r>
              <a:rPr lang="en-GB" dirty="0"/>
              <a:t>Córdoba, A., Córdoba, D. and Gancedo, F., 2011. Interface evolution: the Hele-Shaw and Muskat problems. Annals of mathematics, pp.477-542.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9883F-3C4A-D001-142D-262A59786224}"/>
              </a:ext>
            </a:extLst>
          </p:cNvPr>
          <p:cNvSpPr txBox="1"/>
          <p:nvPr/>
        </p:nvSpPr>
        <p:spPr>
          <a:xfrm>
            <a:off x="6410960" y="157660"/>
            <a:ext cx="479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Thank you very much!</a:t>
            </a:r>
          </a:p>
        </p:txBody>
      </p:sp>
    </p:spTree>
    <p:extLst>
      <p:ext uri="{BB962C8B-B14F-4D97-AF65-F5344CB8AC3E}">
        <p14:creationId xmlns:p14="http://schemas.microsoft.com/office/powerpoint/2010/main" val="16661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194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Travelling wave for </a:t>
            </a:r>
            <a:r>
              <a:rPr lang="en-GB" dirty="0" err="1"/>
              <a:t>Peaceman</a:t>
            </a:r>
            <a:r>
              <a:rPr lang="en-GB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6C89D-8770-D7EC-B54A-723F7E77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8" y="1573650"/>
            <a:ext cx="5847575" cy="1021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15CFE-325C-B2B2-2E0A-C5F24F6D15B1}"/>
              </a:ext>
            </a:extLst>
          </p:cNvPr>
          <p:cNvSpPr txBox="1"/>
          <p:nvPr/>
        </p:nvSpPr>
        <p:spPr>
          <a:xfrm>
            <a:off x="140328" y="1037115"/>
            <a:ext cx="5691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Equations for travelling waves for </a:t>
            </a:r>
            <a:r>
              <a:rPr lang="en-GB" sz="2400" dirty="0" err="1"/>
              <a:t>Peaceman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1BDDB-12BE-E189-9CB8-96BD4B42DC0C}"/>
              </a:ext>
            </a:extLst>
          </p:cNvPr>
          <p:cNvSpPr txBox="1"/>
          <p:nvPr/>
        </p:nvSpPr>
        <p:spPr>
          <a:xfrm>
            <a:off x="140328" y="2676302"/>
            <a:ext cx="211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“Pressure part”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D75597-A950-F4B1-F3B5-44D78A4F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9" y="3375648"/>
            <a:ext cx="2661351" cy="497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E5D69-046D-A48A-9F1A-912F0B6AE6F2}"/>
                  </a:ext>
                </a:extLst>
              </p:cNvPr>
              <p:cNvSpPr txBox="1"/>
              <p:nvPr/>
            </p:nvSpPr>
            <p:spPr>
              <a:xfrm>
                <a:off x="243748" y="3057851"/>
                <a:ext cx="13469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E5D69-046D-A48A-9F1A-912F0B6AE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48" y="3057851"/>
                <a:ext cx="1346907" cy="307777"/>
              </a:xfrm>
              <a:prstGeom prst="rect">
                <a:avLst/>
              </a:prstGeom>
              <a:blipFill>
                <a:blip r:embed="rId4"/>
                <a:stretch>
                  <a:fillRect l="-4072" r="-1357" b="-2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DD2D021-B9C4-3C91-A188-E14392E90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69" y="3803089"/>
            <a:ext cx="1149626" cy="360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FCE6F0-8CAD-9399-F799-E6AF4CEEC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48" y="4175124"/>
            <a:ext cx="1142962" cy="3158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47FA7A-1A9B-A33A-7B5B-1410B5ACF5F6}"/>
              </a:ext>
            </a:extLst>
          </p:cNvPr>
          <p:cNvSpPr txBox="1"/>
          <p:nvPr/>
        </p:nvSpPr>
        <p:spPr>
          <a:xfrm>
            <a:off x="185269" y="4471565"/>
            <a:ext cx="219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Proper rescaling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B34A2A-4C1B-2126-9FBA-1103384B8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65" y="4998359"/>
            <a:ext cx="1161496" cy="3593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A97034-9683-7B5E-C746-CFDFB0200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563" y="4998359"/>
            <a:ext cx="797895" cy="3593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4C6729-98AE-D289-49C4-743CDF0AC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473997"/>
            <a:ext cx="3357784" cy="9637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8376DB-494F-AECF-EA67-6DB64248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635" y="1573650"/>
            <a:ext cx="5847575" cy="10210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7E551C-5A25-4ADC-817A-29B910BD9A0F}"/>
              </a:ext>
            </a:extLst>
          </p:cNvPr>
          <p:cNvSpPr txBox="1"/>
          <p:nvPr/>
        </p:nvSpPr>
        <p:spPr>
          <a:xfrm>
            <a:off x="5987903" y="1037115"/>
            <a:ext cx="235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Equations for TFE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DA64CF-63C0-7F9C-EC0E-80688ED4C058}"/>
                  </a:ext>
                </a:extLst>
              </p:cNvPr>
              <p:cNvSpPr txBox="1"/>
              <p:nvPr/>
            </p:nvSpPr>
            <p:spPr>
              <a:xfrm>
                <a:off x="6140635" y="2582656"/>
                <a:ext cx="6222704" cy="475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8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80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DA64CF-63C0-7F9C-EC0E-80688ED4C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35" y="2582656"/>
                <a:ext cx="6222704" cy="475195"/>
              </a:xfrm>
              <a:prstGeom prst="rect">
                <a:avLst/>
              </a:prstGeom>
              <a:blipFill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21C132-D5D3-5510-F4B7-5253CEF95D09}"/>
                  </a:ext>
                </a:extLst>
              </p:cNvPr>
              <p:cNvSpPr txBox="1"/>
              <p:nvPr/>
            </p:nvSpPr>
            <p:spPr>
              <a:xfrm>
                <a:off x="6140635" y="3137967"/>
                <a:ext cx="3395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Corresponds to formal limit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21C132-D5D3-5510-F4B7-5253CEF9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35" y="3137967"/>
                <a:ext cx="3395994" cy="369332"/>
              </a:xfrm>
              <a:prstGeom prst="rect">
                <a:avLst/>
              </a:prstGeom>
              <a:blipFill>
                <a:blip r:embed="rId11"/>
                <a:stretch>
                  <a:fillRect l="-143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4D14F4-37E0-55F9-83FF-D2CCA2836CE1}"/>
                  </a:ext>
                </a:extLst>
              </p:cNvPr>
              <p:cNvSpPr txBox="1"/>
              <p:nvPr/>
            </p:nvSpPr>
            <p:spPr>
              <a:xfrm>
                <a:off x="6140635" y="5084521"/>
                <a:ext cx="4686853" cy="6826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Conjecture 1 (in progress)</a:t>
                </a:r>
                <a:br>
                  <a:rPr lang="en-GB" dirty="0"/>
                </a:br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→0</m:t>
                    </m:r>
                  </m:oMath>
                </a14:m>
                <a:r>
                  <a:rPr lang="en-GB" dirty="0"/>
                  <a:t> 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4D14F4-37E0-55F9-83FF-D2CCA283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35" y="5084521"/>
                <a:ext cx="4686853" cy="682623"/>
              </a:xfrm>
              <a:prstGeom prst="rect">
                <a:avLst/>
              </a:prstGeom>
              <a:blipFill>
                <a:blip r:embed="rId12"/>
                <a:stretch>
                  <a:fillRect l="-1040" t="-4464" b="-11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894B37-4C23-DB7C-289B-BAEFF6903A63}"/>
                  </a:ext>
                </a:extLst>
              </p:cNvPr>
              <p:cNvSpPr txBox="1"/>
              <p:nvPr/>
            </p:nvSpPr>
            <p:spPr>
              <a:xfrm>
                <a:off x="6140635" y="5960769"/>
                <a:ext cx="4686853" cy="6628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Conjecture 2 (in progress)</a:t>
                </a:r>
                <a:br>
                  <a:rPr lang="en-GB" dirty="0"/>
                </a:br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→0</m:t>
                    </m:r>
                  </m:oMath>
                </a14:m>
                <a:r>
                  <a:rPr lang="en-GB" dirty="0"/>
                  <a:t> 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894B37-4C23-DB7C-289B-BAEFF6903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35" y="5960769"/>
                <a:ext cx="4686853" cy="662874"/>
              </a:xfrm>
              <a:prstGeom prst="rect">
                <a:avLst/>
              </a:prstGeom>
              <a:blipFill>
                <a:blip r:embed="rId13"/>
                <a:stretch>
                  <a:fillRect l="-1040" t="-5505" b="-119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EE2AA-9986-3078-8EF5-167D77AC5F14}"/>
                  </a:ext>
                </a:extLst>
              </p:cNvPr>
              <p:cNvSpPr txBox="1"/>
              <p:nvPr/>
            </p:nvSpPr>
            <p:spPr>
              <a:xfrm>
                <a:off x="6096000" y="3663096"/>
                <a:ext cx="4731488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Statement (based on normal hyperbolicity):</a:t>
                </a:r>
                <a:br>
                  <a:rPr lang="en-GB" dirty="0"/>
                </a:br>
                <a:r>
                  <a:rPr lang="en-GB" dirty="0"/>
                  <a:t>For small enough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dirty="0"/>
                  <a:t> the “</a:t>
                </a:r>
                <a:r>
                  <a:rPr lang="en-GB" dirty="0" err="1"/>
                  <a:t>Peaceman</a:t>
                </a:r>
                <a:r>
                  <a:rPr lang="en-GB" dirty="0"/>
                  <a:t> system” has invariant 3-dimensional manifold with dynamics close to “TFE system ”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EE2AA-9986-3078-8EF5-167D77AC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63096"/>
                <a:ext cx="4731488" cy="1200329"/>
              </a:xfrm>
              <a:prstGeom prst="rect">
                <a:avLst/>
              </a:prstGeom>
              <a:blipFill>
                <a:blip r:embed="rId14"/>
                <a:stretch>
                  <a:fillRect l="-1031" t="-3046" r="-25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FAE6C46-3957-8B13-127A-4FB66F54AC4E}"/>
              </a:ext>
            </a:extLst>
          </p:cNvPr>
          <p:cNvSpPr/>
          <p:nvPr/>
        </p:nvSpPr>
        <p:spPr>
          <a:xfrm>
            <a:off x="185269" y="5422605"/>
            <a:ext cx="3172515" cy="898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22D5C-8025-D870-3F91-A7D8ED5D67BD}"/>
              </a:ext>
            </a:extLst>
          </p:cNvPr>
          <p:cNvSpPr/>
          <p:nvPr/>
        </p:nvSpPr>
        <p:spPr>
          <a:xfrm>
            <a:off x="185269" y="1600961"/>
            <a:ext cx="5802634" cy="102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5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30" grpId="0"/>
      <p:bldP spid="31" grpId="0"/>
      <p:bldP spid="32" grpId="0" animBg="1"/>
      <p:bldP spid="33" grpId="0" animBg="1"/>
      <p:bldP spid="3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, square&#10;&#10;Description automatically generated">
            <a:extLst>
              <a:ext uri="{FF2B5EF4-FFF2-40B4-BE49-F238E27FC236}">
                <a16:creationId xmlns:a16="http://schemas.microsoft.com/office/drawing/2014/main" id="{A6552E21-33AC-A7AF-D17B-9E565003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7520"/>
            <a:ext cx="12192000" cy="9553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A4580-579E-11AC-CBEB-31F5DEDDF060}"/>
              </a:ext>
            </a:extLst>
          </p:cNvPr>
          <p:cNvSpPr txBox="1"/>
          <p:nvPr/>
        </p:nvSpPr>
        <p:spPr>
          <a:xfrm>
            <a:off x="5743937" y="-826268"/>
            <a:ext cx="5934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Homsy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G.M., 1987. Viscous fingering in porous media. </a:t>
            </a:r>
          </a:p>
          <a:p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Annual review of fluid mechanics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(1), pp.271-311.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8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GB" dirty="0"/>
              <a:t>Two settings (Incompressible porous medium </a:t>
            </a:r>
            <a:r>
              <a:rPr lang="en-GB" dirty="0" err="1"/>
              <a:t>eqs</a:t>
            </a:r>
            <a:r>
              <a:rPr lang="en-GB" dirty="0"/>
              <a:t> - IPM)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909" y="964330"/>
            <a:ext cx="6096000" cy="589575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GB" dirty="0"/>
              <a:t>Gravity-driven fingers: 2d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3B56B2-27BF-05B0-AEB4-B5DA8848B695}"/>
              </a:ext>
            </a:extLst>
          </p:cNvPr>
          <p:cNvSpPr txBox="1">
            <a:spLocks/>
          </p:cNvSpPr>
          <p:nvPr/>
        </p:nvSpPr>
        <p:spPr>
          <a:xfrm>
            <a:off x="-1" y="963109"/>
            <a:ext cx="6095999" cy="58957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dirty="0"/>
              <a:t>Viscosity-driven fingers: 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AB111-7186-8D62-1EB8-019508680C0F}"/>
              </a:ext>
            </a:extLst>
          </p:cNvPr>
          <p:cNvSpPr txBox="1"/>
          <p:nvPr/>
        </p:nvSpPr>
        <p:spPr>
          <a:xfrm>
            <a:off x="6890678" y="6194620"/>
            <a:ext cx="256745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We have some theorems for “toy model”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56B6B-10DD-0D70-D7A4-5AD21C8D0D96}"/>
              </a:ext>
            </a:extLst>
          </p:cNvPr>
          <p:cNvSpPr txBox="1"/>
          <p:nvPr/>
        </p:nvSpPr>
        <p:spPr>
          <a:xfrm>
            <a:off x="50866" y="6200181"/>
            <a:ext cx="401478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We did a lot of numerical simulations. Motivation of statement of the problem.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A65A6D-8C86-0662-1762-A048800C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753" y="1583994"/>
            <a:ext cx="1944142" cy="5019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8DF0C-1017-1DDB-5C1C-C910B9697CFA}"/>
                  </a:ext>
                </a:extLst>
              </p:cNvPr>
              <p:cNvSpPr txBox="1"/>
              <p:nvPr/>
            </p:nvSpPr>
            <p:spPr>
              <a:xfrm>
                <a:off x="173508" y="1685785"/>
                <a:ext cx="3464475" cy="110799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8DF0C-1017-1DDB-5C1C-C910B9697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8" y="1685785"/>
                <a:ext cx="3464475" cy="1107996"/>
              </a:xfrm>
              <a:prstGeom prst="rect">
                <a:avLst/>
              </a:prstGeom>
              <a:blipFill>
                <a:blip r:embed="rId3"/>
                <a:stretch>
                  <a:fillRect l="-525" r="-2277" b="-1038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5D085A-D6CC-33B1-F4AC-F83CD09B8D80}"/>
                  </a:ext>
                </a:extLst>
              </p:cNvPr>
              <p:cNvSpPr txBox="1"/>
              <p:nvPr/>
            </p:nvSpPr>
            <p:spPr>
              <a:xfrm>
                <a:off x="6459355" y="3123838"/>
                <a:ext cx="369981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– concentrations of heavy spices</a:t>
                </a:r>
                <a:br>
                  <a:rPr lang="en-GB" dirty="0"/>
                </a:br>
                <a:r>
                  <a:rPr lang="en-GB" dirty="0"/>
                  <a:t>(transport equation)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/>
                  <a:t> – velocity of fluid</a:t>
                </a:r>
                <a:br>
                  <a:rPr lang="en-GB" dirty="0"/>
                </a:br>
                <a:r>
                  <a:rPr lang="en-GB" dirty="0"/>
                  <a:t>(incompressibility condition)</a:t>
                </a:r>
                <a:br>
                  <a:rPr lang="en-GB" dirty="0"/>
                </a:b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– pressure. 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velocity is defined by Darcy law and gravitation</a:t>
                </a: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5D085A-D6CC-33B1-F4AC-F83CD09B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55" y="3123838"/>
                <a:ext cx="3699819" cy="3139321"/>
              </a:xfrm>
              <a:prstGeom prst="rect">
                <a:avLst/>
              </a:prstGeom>
              <a:blipFill>
                <a:blip r:embed="rId4"/>
                <a:stretch>
                  <a:fillRect l="-1153" t="-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081849-D392-8F4A-C57D-D3BE95C933F8}"/>
                  </a:ext>
                </a:extLst>
              </p:cNvPr>
              <p:cNvSpPr txBox="1"/>
              <p:nvPr/>
            </p:nvSpPr>
            <p:spPr>
              <a:xfrm>
                <a:off x="51070" y="3050635"/>
                <a:ext cx="3789056" cy="3139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– concentrations of viscous spices</a:t>
                </a:r>
                <a:br>
                  <a:rPr lang="en-GB" dirty="0"/>
                </a:br>
                <a:r>
                  <a:rPr lang="en-GB" dirty="0"/>
                  <a:t>(transport equation)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br>
                  <a:rPr lang="en-GB" b="0" dirty="0"/>
                </a:b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/>
                  <a:t> – velocity of fluid</a:t>
                </a:r>
                <a:br>
                  <a:rPr lang="en-GB" dirty="0"/>
                </a:br>
                <a:r>
                  <a:rPr lang="en-GB" dirty="0"/>
                  <a:t>(incompressibility condition)</a:t>
                </a:r>
                <a:br>
                  <a:rPr lang="en-GB" dirty="0"/>
                </a:b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– pressure</a:t>
                </a:r>
                <a:br>
                  <a:rPr lang="en-GB" dirty="0"/>
                </a:br>
                <a:r>
                  <a:rPr lang="en-GB" dirty="0"/>
                  <a:t>velocity is defined by Darcy law </a:t>
                </a:r>
                <a:br>
                  <a:rPr lang="en-GB" dirty="0"/>
                </a:br>
                <a:r>
                  <a:rPr lang="en-GB" dirty="0"/>
                  <a:t>and mobility of liquid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decreasing function, e.g.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p>
                  </m:oMath>
                </a14:m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081849-D392-8F4A-C57D-D3BE95C93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0" y="3050635"/>
                <a:ext cx="3789056" cy="3139386"/>
              </a:xfrm>
              <a:prstGeom prst="rect">
                <a:avLst/>
              </a:prstGeom>
              <a:blipFill>
                <a:blip r:embed="rId5"/>
                <a:stretch>
                  <a:fillRect l="-965" t="-971" r="-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6973E6-50E0-A6D5-4970-99B0D29E7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60"/>
          <a:stretch/>
        </p:blipFill>
        <p:spPr>
          <a:xfrm>
            <a:off x="10281170" y="1550589"/>
            <a:ext cx="1902189" cy="5134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6C98A-935E-6C14-0EE3-B87294C9FBFF}"/>
                  </a:ext>
                </a:extLst>
              </p:cNvPr>
              <p:cNvSpPr txBox="1"/>
              <p:nvPr/>
            </p:nvSpPr>
            <p:spPr>
              <a:xfrm>
                <a:off x="6369534" y="1667220"/>
                <a:ext cx="3515899" cy="110799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−(0,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6C98A-935E-6C14-0EE3-B87294C9F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534" y="1667220"/>
                <a:ext cx="3515899" cy="1107996"/>
              </a:xfrm>
              <a:prstGeom prst="rect">
                <a:avLst/>
              </a:prstGeom>
              <a:blipFill>
                <a:blip r:embed="rId7"/>
                <a:stretch>
                  <a:fillRect l="-691" r="-2245" b="-103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animBg="1"/>
      <p:bldP spid="10" grpId="0" animBg="1"/>
      <p:bldP spid="1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Questions of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D8B63-A9D9-0C00-9D77-DE4408095A9F}"/>
                  </a:ext>
                </a:extLst>
              </p:cNvPr>
              <p:cNvSpPr txBox="1"/>
              <p:nvPr/>
            </p:nvSpPr>
            <p:spPr>
              <a:xfrm>
                <a:off x="327043" y="962247"/>
                <a:ext cx="1160681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GB" sz="2000" dirty="0"/>
                  <a:t>Well-</a:t>
                </a:r>
                <a:r>
                  <a:rPr lang="en-GB" sz="2000" dirty="0" err="1"/>
                  <a:t>posedness</a:t>
                </a:r>
                <a:r>
                  <a:rPr lang="en-GB" sz="2000" dirty="0"/>
                  <a:t>: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/>
                  <a:t>: incompressible porous medium (IPM)</a:t>
                </a:r>
                <a:br>
                  <a:rPr lang="en-GB" sz="2000" dirty="0"/>
                </a:br>
                <a:r>
                  <a:rPr lang="en-GB" sz="2000" dirty="0"/>
                  <a:t>active scalar: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– singular integral operator (like in SQG)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existence of a global solution  vs finite-time blow-up:</a:t>
                </a:r>
                <a:br>
                  <a:rPr lang="en-GB" sz="2000" dirty="0"/>
                </a:br>
                <a:r>
                  <a:rPr lang="en-GB" sz="2000" dirty="0"/>
                  <a:t>A. Castro, D. Cordoba, D. Lear (2018), T. </a:t>
                </a:r>
                <a:r>
                  <a:rPr lang="en-GB" sz="2000" dirty="0" err="1"/>
                  <a:t>Elgindi</a:t>
                </a:r>
                <a:r>
                  <a:rPr lang="en-GB" sz="2000" dirty="0"/>
                  <a:t> (2017), A. Kiselev, Y. Yao (2023)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non-uniqueness of solutions (convex integration technique): </a:t>
                </a:r>
                <a:r>
                  <a:rPr lang="pt-BR" sz="2000" dirty="0"/>
                  <a:t> </a:t>
                </a:r>
                <a:br>
                  <a:rPr lang="pt-BR" sz="2000" dirty="0"/>
                </a:br>
                <a:r>
                  <a:rPr lang="pt-BR" sz="2000" dirty="0"/>
                  <a:t>D.</a:t>
                </a:r>
                <a:r>
                  <a:rPr lang="en-GB" sz="2000" dirty="0"/>
                  <a:t> </a:t>
                </a:r>
                <a:r>
                  <a:rPr lang="pt-BR" sz="2000" dirty="0"/>
                  <a:t>Córdoba, D. Faraco, F. </a:t>
                </a:r>
                <a:r>
                  <a:rPr lang="pt-BR" sz="2000" dirty="0" err="1"/>
                  <a:t>Gancedo</a:t>
                </a:r>
                <a:r>
                  <a:rPr lang="pt-BR" sz="2000" dirty="0"/>
                  <a:t> (2011), R. </a:t>
                </a:r>
                <a:r>
                  <a:rPr lang="pt-BR" sz="2000" dirty="0" err="1"/>
                  <a:t>Shvydkoy</a:t>
                </a:r>
                <a:r>
                  <a:rPr lang="pt-BR" sz="2000" dirty="0"/>
                  <a:t> (2011), L. </a:t>
                </a:r>
                <a:r>
                  <a:rPr lang="pt-BR" sz="2000" dirty="0" err="1"/>
                  <a:t>Szekelyhidi</a:t>
                </a:r>
                <a:r>
                  <a:rPr lang="pt-BR" sz="2000" dirty="0"/>
                  <a:t> Jr. (2012)</a:t>
                </a:r>
                <a:endParaRPr lang="en-GB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related: generalized Buckley-Leverett equation – N. </a:t>
                </a:r>
                <a:r>
                  <a:rPr lang="en-GB" sz="2000" dirty="0" err="1"/>
                  <a:t>Chemetov</a:t>
                </a:r>
                <a:r>
                  <a:rPr lang="en-GB" sz="2000" dirty="0"/>
                  <a:t>, W. Neves (2014)</a:t>
                </a:r>
                <a:br>
                  <a:rPr lang="en-GB" sz="2000" dirty="0"/>
                </a:br>
                <a:r>
                  <a:rPr lang="en-GB" sz="2000" dirty="0"/>
                  <a:t>Muskat problem &amp; Hele-Shaw (free boundary) – A. Cordoba, D. Cordoba, F. Gancedo (2011) etc.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D8B63-A9D9-0C00-9D77-DE440809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3" y="962247"/>
                <a:ext cx="11606810" cy="2862322"/>
              </a:xfrm>
              <a:prstGeom prst="rect">
                <a:avLst/>
              </a:prstGeom>
              <a:blipFill>
                <a:blip r:embed="rId2"/>
                <a:stretch>
                  <a:fillRect l="-578" t="-1493" b="-2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7A54067-C3DA-739A-A0E7-F586FD3C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75" y="3968005"/>
            <a:ext cx="2889478" cy="2069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F2C629-790D-5BC7-3941-3C53A531ACD6}"/>
              </a:ext>
            </a:extLst>
          </p:cNvPr>
          <p:cNvSpPr txBox="1"/>
          <p:nvPr/>
        </p:nvSpPr>
        <p:spPr>
          <a:xfrm>
            <a:off x="177478" y="6140841"/>
            <a:ext cx="121919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aseline="30000" dirty="0"/>
              <a:t>1 </a:t>
            </a:r>
            <a:r>
              <a:rPr lang="en-GB" sz="1500" dirty="0" err="1"/>
              <a:t>Nijjer</a:t>
            </a:r>
            <a:r>
              <a:rPr lang="en-GB" sz="1500" dirty="0"/>
              <a:t> J., Hewitt D., and Neufeld J. The dynamics of miscible viscous fingering from onset to shutdown. Journal of Fluid Mechanics 837 (2018): 520-545. </a:t>
            </a:r>
          </a:p>
          <a:p>
            <a:r>
              <a:rPr lang="en-GB" sz="1500" baseline="30000" dirty="0"/>
              <a:t>2 </a:t>
            </a:r>
            <a:r>
              <a:rPr lang="en-GB" sz="1500" dirty="0"/>
              <a:t>Menon, G. and Otto, F., 2006. Diffusive slowdown in miscible viscous fingering. Communications in Mathematical Sciences, 4(1), pp.267-273.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C466C-FE2A-8A30-659F-EA5BB8341D70}"/>
                  </a:ext>
                </a:extLst>
              </p:cNvPr>
              <p:cNvSpPr txBox="1"/>
              <p:nvPr/>
            </p:nvSpPr>
            <p:spPr>
              <a:xfrm>
                <a:off x="327042" y="3913245"/>
                <a:ext cx="784657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GB" sz="2000" dirty="0"/>
                  <a:t>Dynamics of mixing zone: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many laboratory and numerical experiments show linear growth of the mixing zone </a:t>
                </a:r>
                <a:r>
                  <a:rPr lang="en-GB" sz="2000" baseline="30000" dirty="0"/>
                  <a:t>1</a:t>
                </a:r>
                <a:endParaRPr lang="en-GB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only mathematically rigorous result on estimates of speed of the linear growth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Simplified model of Darcy’s law: </a:t>
                </a:r>
                <a:br>
                  <a:rPr lang="en-GB" sz="2000" dirty="0"/>
                </a:br>
                <a:r>
                  <a:rPr lang="en-GB" sz="2000" dirty="0"/>
                  <a:t>Transverse flow equilibrium (TFE) </a:t>
                </a:r>
                <a:r>
                  <a:rPr lang="en-GB" sz="2000" baseline="30000" dirty="0"/>
                  <a:t>2</a:t>
                </a:r>
                <a:endParaRPr lang="en-GB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C466C-FE2A-8A30-659F-EA5BB834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2" y="3913245"/>
                <a:ext cx="7846573" cy="2246769"/>
              </a:xfrm>
              <a:prstGeom prst="rect">
                <a:avLst/>
              </a:prstGeom>
              <a:blipFill>
                <a:blip r:embed="rId4"/>
                <a:stretch>
                  <a:fillRect l="-855" t="-1897" b="-3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2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TFE model and comparison theorem (gravity-driven)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62248"/>
                <a:ext cx="6817489" cy="5895752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TFE model: assumption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2248"/>
                <a:ext cx="6817489" cy="5895752"/>
              </a:xfrm>
              <a:blipFill>
                <a:blip r:embed="rId2"/>
                <a:stretch>
                  <a:fillRect l="-805" t="-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E9995-2CB3-DEAE-3930-B069B04DA212}"/>
                  </a:ext>
                </a:extLst>
              </p:cNvPr>
              <p:cNvSpPr txBox="1"/>
              <p:nvPr/>
            </p:nvSpPr>
            <p:spPr>
              <a:xfrm>
                <a:off x="6817489" y="1211209"/>
                <a:ext cx="5651204" cy="2874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It gives upper bound for the faster finger</a:t>
                </a:r>
                <a:br>
                  <a:rPr lang="en-GB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It gives upper bound for the back front</a:t>
                </a:r>
                <a:br>
                  <a:rPr lang="en-GB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≥−1</m:t>
                    </m:r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Estimate is sharp if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There is no transverse flow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Drop of concentration on a finger tip is -1 -&gt; +1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 err="1"/>
                  <a:t>Numerics</a:t>
                </a:r>
                <a:r>
                  <a:rPr lang="en-GB" dirty="0"/>
                  <a:t> shows that estimate is far from sharp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We want to get better estimate </a:t>
                </a: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E9995-2CB3-DEAE-3930-B069B04DA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489" y="1211209"/>
                <a:ext cx="5651204" cy="2874890"/>
              </a:xfrm>
              <a:prstGeom prst="rect">
                <a:avLst/>
              </a:prstGeom>
              <a:blipFill>
                <a:blip r:embed="rId3"/>
                <a:stretch>
                  <a:fillRect l="-863" t="-1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6983CC-7603-7A14-9508-164B01B6A7CE}"/>
                  </a:ext>
                </a:extLst>
              </p:cNvPr>
              <p:cNvSpPr txBox="1"/>
              <p:nvPr/>
            </p:nvSpPr>
            <p:spPr>
              <a:xfrm>
                <a:off x="1139273" y="1461569"/>
                <a:ext cx="2792904" cy="13234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b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6983CC-7603-7A14-9508-164B01B6A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73" y="1461569"/>
                <a:ext cx="2792904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29F384-CDCD-CD5F-1900-EC60A8DDE312}"/>
                  </a:ext>
                </a:extLst>
              </p:cNvPr>
              <p:cNvSpPr txBox="1"/>
              <p:nvPr/>
            </p:nvSpPr>
            <p:spPr>
              <a:xfrm>
                <a:off x="278219" y="3429000"/>
                <a:ext cx="4894716" cy="11698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GB" sz="2000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(−1−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29F384-CDCD-CD5F-1900-EC60A8DD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19" y="3429000"/>
                <a:ext cx="4894716" cy="1169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DAD9C305-8ED4-5FA3-2EDE-81A5C4995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865652"/>
                  </p:ext>
                </p:extLst>
              </p:nvPr>
            </p:nvGraphicFramePr>
            <p:xfrm>
              <a:off x="278219" y="5186427"/>
              <a:ext cx="5605472" cy="12940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5472">
                      <a:extLst>
                        <a:ext uri="{9D8B030D-6E8A-4147-A177-3AD203B41FA5}">
                          <a16:colId xmlns:a16="http://schemas.microsoft.com/office/drawing/2014/main" val="1481460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Comparison theorem (Otto-Menon, 2005)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82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then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dirty="0"/>
                            <a:t>If</a:t>
                          </a:r>
                          <a:r>
                            <a:rPr lang="en-GB" baseline="0" dirty="0"/>
                            <a:t> </a:t>
                          </a:r>
                          <a:r>
                            <a:rPr lang="en-US" dirty="0"/>
                            <a:t>c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then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3623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DAD9C305-8ED4-5FA3-2EDE-81A5C4995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865652"/>
                  </p:ext>
                </p:extLst>
              </p:nvPr>
            </p:nvGraphicFramePr>
            <p:xfrm>
              <a:off x="278219" y="5186427"/>
              <a:ext cx="5605472" cy="12940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5472">
                      <a:extLst>
                        <a:ext uri="{9D8B030D-6E8A-4147-A177-3AD203B41FA5}">
                          <a16:colId xmlns:a16="http://schemas.microsoft.com/office/drawing/2014/main" val="1481460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Comparison theorem (Otto-Menon, 2005)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82781"/>
                      </a:ext>
                    </a:extLst>
                  </a:tr>
                  <a:tr h="923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" t="-43137" r="-434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62300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30A136C-D2E5-B476-C4E2-44C0A2FE1BCB}"/>
              </a:ext>
            </a:extLst>
          </p:cNvPr>
          <p:cNvGrpSpPr/>
          <p:nvPr/>
        </p:nvGrpSpPr>
        <p:grpSpPr>
          <a:xfrm>
            <a:off x="8509746" y="3815318"/>
            <a:ext cx="2229263" cy="3060737"/>
            <a:chOff x="8389928" y="3656058"/>
            <a:chExt cx="2229263" cy="30607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AF023D-35B1-BA03-87A8-5CE8EED26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664" t="33144" b="33561"/>
            <a:stretch/>
          </p:blipFill>
          <p:spPr>
            <a:xfrm>
              <a:off x="8389928" y="3656058"/>
              <a:ext cx="1585804" cy="3060737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626142-6976-72A9-4032-AB31075E1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9928" y="4313446"/>
              <a:ext cx="190810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9C68E2-92F0-005D-FCDD-D4E00E4EA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7290" y="5790153"/>
              <a:ext cx="190810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343A3E9-A657-7AA9-AD06-DED7E4808DF3}"/>
                    </a:ext>
                  </a:extLst>
                </p:cNvPr>
                <p:cNvSpPr txBox="1"/>
                <p:nvPr/>
              </p:nvSpPr>
              <p:spPr>
                <a:xfrm>
                  <a:off x="10298036" y="4175802"/>
                  <a:ext cx="306431" cy="2846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343A3E9-A657-7AA9-AD06-DED7E4808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8036" y="4175802"/>
                  <a:ext cx="306431" cy="284630"/>
                </a:xfrm>
                <a:prstGeom prst="rect">
                  <a:avLst/>
                </a:prstGeom>
                <a:blipFill>
                  <a:blip r:embed="rId8"/>
                  <a:stretch>
                    <a:fillRect l="-10000" t="-6383" r="-1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29AB9F-5C3D-5387-0F81-99AB25037076}"/>
                    </a:ext>
                  </a:extLst>
                </p:cNvPr>
                <p:cNvSpPr txBox="1"/>
                <p:nvPr/>
              </p:nvSpPr>
              <p:spPr>
                <a:xfrm>
                  <a:off x="10312760" y="5647838"/>
                  <a:ext cx="306431" cy="2846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29AB9F-5C3D-5387-0F81-99AB25037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760" y="5647838"/>
                  <a:ext cx="306431" cy="284630"/>
                </a:xfrm>
                <a:prstGeom prst="rect">
                  <a:avLst/>
                </a:prstGeom>
                <a:blipFill>
                  <a:blip r:embed="rId9"/>
                  <a:stretch>
                    <a:fillRect l="-9804" t="-6522" r="-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61508C-00E6-98D6-27B7-16BA4286D623}"/>
              </a:ext>
            </a:extLst>
          </p:cNvPr>
          <p:cNvSpPr txBox="1"/>
          <p:nvPr/>
        </p:nvSpPr>
        <p:spPr>
          <a:xfrm>
            <a:off x="0" y="2961163"/>
            <a:ext cx="6357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Consider 1d equations (viscous Burgers equation)</a:t>
            </a: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531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 err="1"/>
              <a:t>Numerics</a:t>
            </a:r>
            <a:r>
              <a:rPr lang="en-GB" dirty="0"/>
              <a:t> for viscous fingers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F0960EC2-503B-3133-202E-C1613C14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" y="2486767"/>
            <a:ext cx="5275432" cy="4363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E5486-6B26-2F99-7AA2-4F5F1BD70521}"/>
              </a:ext>
            </a:extLst>
          </p:cNvPr>
          <p:cNvSpPr txBox="1"/>
          <p:nvPr/>
        </p:nvSpPr>
        <p:spPr>
          <a:xfrm>
            <a:off x="47008" y="1055529"/>
            <a:ext cx="5590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F. </a:t>
            </a:r>
            <a:r>
              <a:rPr lang="en-GB" dirty="0" err="1"/>
              <a:t>Bakharev</a:t>
            </a:r>
            <a:r>
              <a:rPr lang="en-GB" dirty="0"/>
              <a:t>, A. </a:t>
            </a:r>
            <a:r>
              <a:rPr lang="en-GB" dirty="0" err="1"/>
              <a:t>Enin</a:t>
            </a:r>
            <a:r>
              <a:rPr lang="en-GB" dirty="0"/>
              <a:t>, A. </a:t>
            </a:r>
            <a:r>
              <a:rPr lang="en-GB" dirty="0" err="1"/>
              <a:t>Groman</a:t>
            </a:r>
            <a:r>
              <a:rPr lang="en-GB" dirty="0"/>
              <a:t>, A. </a:t>
            </a:r>
            <a:r>
              <a:rPr lang="en-GB" dirty="0" err="1"/>
              <a:t>Kalyuzhnyuk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S. </a:t>
            </a:r>
            <a:r>
              <a:rPr lang="en-GB" dirty="0" err="1"/>
              <a:t>Matveenko</a:t>
            </a:r>
            <a:r>
              <a:rPr lang="en-GB" dirty="0"/>
              <a:t>, </a:t>
            </a:r>
            <a:r>
              <a:rPr lang="en-GB" b="1" dirty="0"/>
              <a:t>Yu. Petrova</a:t>
            </a:r>
            <a:r>
              <a:rPr lang="en-GB" dirty="0"/>
              <a:t>, I. </a:t>
            </a:r>
            <a:r>
              <a:rPr lang="en-GB" dirty="0" err="1"/>
              <a:t>Starkov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dirty="0"/>
              <a:t>S. Tikhomirov</a:t>
            </a:r>
            <a:br>
              <a:rPr lang="en-GB" dirty="0"/>
            </a:br>
            <a:r>
              <a:rPr lang="en-GB" i="1" dirty="0"/>
              <a:t>“Velocity of viscous fingers in miscible displacement: Comparison with analytical models”</a:t>
            </a:r>
            <a:br>
              <a:rPr lang="en-GB" i="1" dirty="0"/>
            </a:br>
            <a:r>
              <a:rPr lang="en-GB" dirty="0"/>
              <a:t>Journal of Computational and Applied Mathematics,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2D9DD6-BB96-D0F0-969C-E7E266A2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415" y="2354029"/>
            <a:ext cx="6211872" cy="3352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41713F-11B4-1E52-0DB1-7AB1D1A9E6E0}"/>
              </a:ext>
            </a:extLst>
          </p:cNvPr>
          <p:cNvSpPr txBox="1"/>
          <p:nvPr/>
        </p:nvSpPr>
        <p:spPr>
          <a:xfrm>
            <a:off x="5723415" y="1055528"/>
            <a:ext cx="559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mechanism: intermediate concentration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89ED85-C115-8454-47FB-32E7368B9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49" y="1518139"/>
            <a:ext cx="6389409" cy="47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EBD3EE-BD5A-9B86-7C44-6AC04EE31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922" y="1233429"/>
            <a:ext cx="841165" cy="3904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 (with gravity)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31937B-EE6C-6C21-060B-9C2648CCCDF9}"/>
              </a:ext>
            </a:extLst>
          </p:cNvPr>
          <p:cNvGrpSpPr/>
          <p:nvPr/>
        </p:nvGrpSpPr>
        <p:grpSpPr>
          <a:xfrm>
            <a:off x="133888" y="1107716"/>
            <a:ext cx="3262455" cy="1292663"/>
            <a:chOff x="5461344" y="1052354"/>
            <a:chExt cx="3262455" cy="1292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/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  <m:oMath xmlns:m="http://schemas.openxmlformats.org/officeDocument/2006/math"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023987-F4DE-02B7-AD68-2BE7AE3B83A7}"/>
                </a:ext>
              </a:extLst>
            </p:cNvPr>
            <p:cNvSpPr txBox="1"/>
            <p:nvPr/>
          </p:nvSpPr>
          <p:spPr>
            <a:xfrm>
              <a:off x="5461344" y="1052354"/>
              <a:ext cx="2469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Original equations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blipFill>
                <a:blip r:embed="rId7"/>
                <a:stretch>
                  <a:fillRect l="-3968" t="-2222" r="-1031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blipFill>
                <a:blip r:embed="rId8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9169225" y="1984880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9813509" y="1967616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blipFill>
                <a:blip r:embed="rId9"/>
                <a:stretch>
                  <a:fillRect l="-3817" t="-2222" r="-99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blipFill>
                <a:blip r:embed="rId10"/>
                <a:stretch>
                  <a:fillRect l="-3817" t="-2222" r="-1068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3EB093-D7D6-5FF7-C1D5-138CEA9304F9}"/>
                  </a:ext>
                </a:extLst>
              </p:cNvPr>
              <p:cNvSpPr txBox="1"/>
              <p:nvPr/>
            </p:nvSpPr>
            <p:spPr>
              <a:xfrm>
                <a:off x="129920" y="2915617"/>
                <a:ext cx="6935887" cy="8893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                           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                        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3EB093-D7D6-5FF7-C1D5-138CEA930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0" y="2915617"/>
                <a:ext cx="6935887" cy="889346"/>
              </a:xfrm>
              <a:prstGeom prst="rect">
                <a:avLst/>
              </a:prstGeom>
              <a:blipFill>
                <a:blip r:embed="rId11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BD13192-CFD1-9557-F277-2A2F3C7568B3}"/>
              </a:ext>
            </a:extLst>
          </p:cNvPr>
          <p:cNvSpPr txBox="1"/>
          <p:nvPr/>
        </p:nvSpPr>
        <p:spPr>
          <a:xfrm>
            <a:off x="56160" y="2483460"/>
            <a:ext cx="268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Two-tube equations</a:t>
            </a:r>
          </a:p>
        </p:txBody>
      </p:sp>
    </p:spTree>
    <p:extLst>
      <p:ext uri="{BB962C8B-B14F-4D97-AF65-F5344CB8AC3E}">
        <p14:creationId xmlns:p14="http://schemas.microsoft.com/office/powerpoint/2010/main" val="352495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7E3BD-7EDE-8D37-7800-3484A7F37D8F}"/>
                  </a:ext>
                </a:extLst>
              </p:cNvPr>
              <p:cNvSpPr txBox="1"/>
              <p:nvPr/>
            </p:nvSpPr>
            <p:spPr>
              <a:xfrm>
                <a:off x="129920" y="2917638"/>
                <a:ext cx="6935887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7E3BD-7EDE-8D37-7800-3484A7F3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0" y="2917638"/>
                <a:ext cx="6935887" cy="904222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 (with gravity)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62248"/>
                <a:ext cx="6096000" cy="5895752"/>
              </a:xfrm>
              <a:ln>
                <a:noFill/>
              </a:ln>
            </p:spPr>
            <p:txBody>
              <a:bodyPr/>
              <a:lstStyle/>
              <a:p>
                <a:pPr marL="0" indent="0">
                  <a:buNone/>
                </a:pP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2248"/>
                <a:ext cx="6096000" cy="5895752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/>
              <p:nvPr/>
            </p:nvSpPr>
            <p:spPr>
              <a:xfrm>
                <a:off x="133888" y="5326079"/>
                <a:ext cx="7592078" cy="13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Model for velocities is different for IPM and TFE: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TFE: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u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IPM: we need to introduce pressure, we will do this later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88" y="5326079"/>
                <a:ext cx="7592078" cy="1341586"/>
              </a:xfrm>
              <a:prstGeom prst="rect">
                <a:avLst/>
              </a:prstGeom>
              <a:blipFill>
                <a:blip r:embed="rId4"/>
                <a:stretch>
                  <a:fillRect l="-1285" t="-3636" r="-321" b="-9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411" y="1243955"/>
            <a:ext cx="832256" cy="38130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blipFill>
                <a:blip r:embed="rId6"/>
                <a:stretch>
                  <a:fillRect l="-3968" t="-2222" r="-1031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blipFill>
                <a:blip r:embed="rId3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9169225" y="1984880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9813509" y="1967616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blipFill>
                <a:blip r:embed="rId7"/>
                <a:stretch>
                  <a:fillRect l="-3817" t="-2222" r="-99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blipFill>
                <a:blip r:embed="rId8"/>
                <a:stretch>
                  <a:fillRect l="-3817" t="-2222" r="-1068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/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Initial condition: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GB" sz="2400" dirty="0"/>
                </a:br>
                <a:endParaRPr lang="en-GB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blipFill>
                <a:blip r:embed="rId9"/>
                <a:stretch>
                  <a:fillRect l="-3059" t="-3960" b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C923D9-FBB5-FC6E-1788-8F9A73B0E46F}"/>
                  </a:ext>
                </a:extLst>
              </p:cNvPr>
              <p:cNvSpPr txBox="1"/>
              <p:nvPr/>
            </p:nvSpPr>
            <p:spPr>
              <a:xfrm>
                <a:off x="129920" y="2898326"/>
                <a:ext cx="4191099" cy="8310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C923D9-FBB5-FC6E-1788-8F9A73B0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0" y="2898326"/>
                <a:ext cx="4191099" cy="831061"/>
              </a:xfrm>
              <a:prstGeom prst="rect">
                <a:avLst/>
              </a:prstGeom>
              <a:blipFill>
                <a:blip r:embed="rId10"/>
                <a:stretch>
                  <a:fillRect b="-14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D33982-B1A4-5C86-6135-2939738B2E7E}"/>
                  </a:ext>
                </a:extLst>
              </p:cNvPr>
              <p:cNvSpPr txBox="1"/>
              <p:nvPr/>
            </p:nvSpPr>
            <p:spPr>
              <a:xfrm>
                <a:off x="154038" y="2917638"/>
                <a:ext cx="6935887" cy="8783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D33982-B1A4-5C86-6135-2939738B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38" y="2917638"/>
                <a:ext cx="6935887" cy="8783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DACCD63-FA12-025D-61F0-E7561499BF66}"/>
              </a:ext>
            </a:extLst>
          </p:cNvPr>
          <p:cNvSpPr/>
          <p:nvPr/>
        </p:nvSpPr>
        <p:spPr>
          <a:xfrm>
            <a:off x="4157910" y="2978999"/>
            <a:ext cx="2692489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FE95D4-FA16-A4D1-AF6D-B0826D48AFBB}"/>
              </a:ext>
            </a:extLst>
          </p:cNvPr>
          <p:cNvSpPr/>
          <p:nvPr/>
        </p:nvSpPr>
        <p:spPr>
          <a:xfrm>
            <a:off x="4161332" y="3385627"/>
            <a:ext cx="2435290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CB341E-E9DB-EE30-CCEB-895A2A95C8FE}"/>
              </a:ext>
            </a:extLst>
          </p:cNvPr>
          <p:cNvSpPr txBox="1"/>
          <p:nvPr/>
        </p:nvSpPr>
        <p:spPr>
          <a:xfrm>
            <a:off x="80278" y="2485481"/>
            <a:ext cx="6248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Two-tube equations: inclusion of transverse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129920" y="2915617"/>
                <a:ext cx="6935887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0" y="2915617"/>
                <a:ext cx="6935887" cy="904222"/>
              </a:xfrm>
              <a:prstGeom prst="rect">
                <a:avLst/>
              </a:prstGeom>
              <a:blipFill>
                <a:blip r:embed="rId12"/>
                <a:stretch>
                  <a:fillRect b="-26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4127606" y="3377053"/>
            <a:ext cx="2435290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4124461" y="2975237"/>
            <a:ext cx="2692489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48110D-2CC3-59A8-23D2-DC5CC1B7BD86}"/>
                  </a:ext>
                </a:extLst>
              </p:cNvPr>
              <p:cNvSpPr txBox="1"/>
              <p:nvPr/>
            </p:nvSpPr>
            <p:spPr>
              <a:xfrm>
                <a:off x="0" y="4063030"/>
                <a:ext cx="6850399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48110D-2CC3-59A8-23D2-DC5CC1B7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3030"/>
                <a:ext cx="6850399" cy="10515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D991316-D5F4-4673-2670-E753311A20A0}"/>
              </a:ext>
            </a:extLst>
          </p:cNvPr>
          <p:cNvGrpSpPr/>
          <p:nvPr/>
        </p:nvGrpSpPr>
        <p:grpSpPr>
          <a:xfrm>
            <a:off x="133888" y="1107716"/>
            <a:ext cx="3262455" cy="1292663"/>
            <a:chOff x="5461344" y="1052354"/>
            <a:chExt cx="3262455" cy="1292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A425FB1-35FF-9EF5-C61B-16793EBFC733}"/>
                    </a:ext>
                  </a:extLst>
                </p:cNvPr>
                <p:cNvSpPr txBox="1"/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  <m:oMath xmlns:m="http://schemas.openxmlformats.org/officeDocument/2006/math"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1A4276-64EE-391A-3535-D08D43CBBBF0}"/>
                </a:ext>
              </a:extLst>
            </p:cNvPr>
            <p:cNvSpPr txBox="1"/>
            <p:nvPr/>
          </p:nvSpPr>
          <p:spPr>
            <a:xfrm>
              <a:off x="5461344" y="1052354"/>
              <a:ext cx="2469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Original equations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D6D3C-ABC4-C6F8-9511-8547BCF027EE}"/>
                  </a:ext>
                </a:extLst>
              </p:cNvPr>
              <p:cNvSpPr txBox="1"/>
              <p:nvPr/>
            </p:nvSpPr>
            <p:spPr>
              <a:xfrm>
                <a:off x="0" y="4065051"/>
                <a:ext cx="6850399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D6D3C-ABC4-C6F8-9511-8547BCF0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5051"/>
                <a:ext cx="6850399" cy="10515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5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2633</Words>
  <Application>Microsoft Office PowerPoint</Application>
  <PresentationFormat>Widescreen</PresentationFormat>
  <Paragraphs>219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Helvetica Neue</vt:lpstr>
      <vt:lpstr>Roboto</vt:lpstr>
      <vt:lpstr>Office Theme</vt:lpstr>
      <vt:lpstr>Two tubes model of miscible displacement: travelling waves and normal hyperbolicity</vt:lpstr>
      <vt:lpstr>Outline</vt:lpstr>
      <vt:lpstr>PowerPoint Presentation</vt:lpstr>
      <vt:lpstr>Two settings (Incompressible porous medium eqs - IPM)</vt:lpstr>
      <vt:lpstr>Questions of interest</vt:lpstr>
      <vt:lpstr>TFE model and comparison theorem (gravity-driven)</vt:lpstr>
      <vt:lpstr>Numerics for viscous fingers</vt:lpstr>
      <vt:lpstr>Two-tubes model (with gravity)</vt:lpstr>
      <vt:lpstr>Two-tubes model (with gravity)</vt:lpstr>
      <vt:lpstr>Main result (TFE model, gravity-driven fingers)</vt:lpstr>
      <vt:lpstr>Travelling waves. Equations.</vt:lpstr>
      <vt:lpstr>Travelling waves. Phase portrait.</vt:lpstr>
      <vt:lpstr>Two tubes. Invariant surface.</vt:lpstr>
      <vt:lpstr>Finally answer.</vt:lpstr>
      <vt:lpstr>Two-tubes model. IPM.</vt:lpstr>
      <vt:lpstr>Main result (IPM model, gravity-driven fingers)</vt:lpstr>
      <vt:lpstr>What’s next?</vt:lpstr>
      <vt:lpstr>What’s next?</vt:lpstr>
      <vt:lpstr>References</vt:lpstr>
      <vt:lpstr>References</vt:lpstr>
      <vt:lpstr>PowerPoint Presentation</vt:lpstr>
      <vt:lpstr>Travelling wave for Peaceman.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tubes model of miscible displacement: travelling waves and normal hyperbolicity</dc:title>
  <dc:creator>sergey tikhomirov</dc:creator>
  <cp:lastModifiedBy>Yulia Petrova</cp:lastModifiedBy>
  <cp:revision>48</cp:revision>
  <dcterms:created xsi:type="dcterms:W3CDTF">2022-11-10T17:04:47Z</dcterms:created>
  <dcterms:modified xsi:type="dcterms:W3CDTF">2023-02-15T03:03:27Z</dcterms:modified>
</cp:coreProperties>
</file>